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58" r:id="rId4"/>
  </p:sldIdLst>
  <p:sldSz cx="6858000" cy="9903460" type="A4"/>
  <p:notesSz cx="6858000" cy="9144000"/>
  <p:custDataLst>
    <p:tags r:id="rId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9" userDrawn="1">
          <p15:clr>
            <a:srgbClr val="A4A3A4"/>
          </p15:clr>
        </p15:guide>
        <p15:guide id="2" pos="20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0A744"/>
    <a:srgbClr val="262626"/>
    <a:srgbClr val="53A9CE"/>
    <a:srgbClr val="34AE82"/>
    <a:srgbClr val="459E8E"/>
    <a:srgbClr val="D9D9D9"/>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3139"/>
        <p:guide pos="203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60461" y="1143000"/>
            <a:ext cx="2137079"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74325" y="1320480"/>
            <a:ext cx="5512050" cy="3711901"/>
          </a:xfrm>
        </p:spPr>
        <p:txBody>
          <a:bodyPr lIns="90000" tIns="46800" rIns="90000" bIns="46800" anchor="b" anchorCtr="0">
            <a:normAutofit/>
          </a:bodyPr>
          <a:lstStyle>
            <a:lvl1pPr algn="ctr">
              <a:defRPr sz="45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74325" y="5141554"/>
            <a:ext cx="5512050" cy="2126285"/>
          </a:xfrm>
        </p:spPr>
        <p:txBody>
          <a:bodyPr lIns="90000" tIns="46800" rIns="90000" bIns="46800">
            <a:normAutofit/>
          </a:bodyPr>
          <a:lstStyle>
            <a:lvl1pPr marL="0" indent="0" algn="ctr">
              <a:lnSpc>
                <a:spcPct val="110000"/>
              </a:lnSpc>
              <a:buNone/>
              <a:defRPr sz="1800" spc="200">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342225" y="1117729"/>
            <a:ext cx="6172200" cy="791768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74325" y="3587131"/>
            <a:ext cx="5512050" cy="1471243"/>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674325" y="5141554"/>
            <a:ext cx="5512050" cy="681035"/>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42225" y="878587"/>
            <a:ext cx="6170175" cy="101895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342225" y="2152278"/>
            <a:ext cx="6170175" cy="6872735"/>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119825" y="5557453"/>
            <a:ext cx="4369950" cy="1107332"/>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119825" y="6664785"/>
            <a:ext cx="4369950" cy="1252896"/>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42225" y="878587"/>
            <a:ext cx="6170175" cy="101895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342225" y="2167875"/>
            <a:ext cx="2911950" cy="6857138"/>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3606525" y="2167875"/>
            <a:ext cx="2911950" cy="6857138"/>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42225" y="878587"/>
            <a:ext cx="6170175" cy="101895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342225" y="2063900"/>
            <a:ext cx="3005100" cy="551066"/>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342225" y="2677351"/>
            <a:ext cx="3005100" cy="6347662"/>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3507609" y="2053111"/>
            <a:ext cx="3005100" cy="551066"/>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3507609" y="2677351"/>
            <a:ext cx="3005100" cy="6347662"/>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42225" y="878587"/>
            <a:ext cx="6170175" cy="101895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342186" y="2245733"/>
            <a:ext cx="2943582" cy="6654669"/>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3"/>
            </p:custDataLst>
          </p:nvPr>
        </p:nvSpPr>
        <p:spPr>
          <a:xfrm>
            <a:off x="3572100" y="2245856"/>
            <a:ext cx="2940300" cy="6654388"/>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5757075" y="1320480"/>
            <a:ext cx="587250" cy="726264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514350" y="1320480"/>
            <a:ext cx="5157675" cy="726264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342225" y="878587"/>
            <a:ext cx="6170175" cy="1018953"/>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342225" y="2152278"/>
            <a:ext cx="6170175" cy="687273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344250" y="9118590"/>
            <a:ext cx="1518750" cy="457489"/>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2315250" y="9118590"/>
            <a:ext cx="2227500" cy="457489"/>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4993650" y="9118590"/>
            <a:ext cx="1518750" cy="457489"/>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38" Type="http://schemas.openxmlformats.org/officeDocument/2006/relationships/notesSlide" Target="../notesSlides/notesSlide1.xml"/><Relationship Id="rId37" Type="http://schemas.openxmlformats.org/officeDocument/2006/relationships/slideLayout" Target="../slideLayouts/slideLayout1.xml"/><Relationship Id="rId36" Type="http://schemas.openxmlformats.org/officeDocument/2006/relationships/tags" Target="../tags/tag77.xml"/><Relationship Id="rId35" Type="http://schemas.openxmlformats.org/officeDocument/2006/relationships/image" Target="../media/image23.png"/><Relationship Id="rId34" Type="http://schemas.openxmlformats.org/officeDocument/2006/relationships/tags" Target="../tags/tag76.xml"/><Relationship Id="rId33" Type="http://schemas.openxmlformats.org/officeDocument/2006/relationships/tags" Target="../tags/tag75.xml"/><Relationship Id="rId32" Type="http://schemas.openxmlformats.org/officeDocument/2006/relationships/tags" Target="../tags/tag74.xml"/><Relationship Id="rId31" Type="http://schemas.openxmlformats.org/officeDocument/2006/relationships/tags" Target="../tags/tag73.xml"/><Relationship Id="rId30" Type="http://schemas.openxmlformats.org/officeDocument/2006/relationships/tags" Target="../tags/tag72.xml"/><Relationship Id="rId3" Type="http://schemas.openxmlformats.org/officeDocument/2006/relationships/image" Target="../media/image4.png"/><Relationship Id="rId29" Type="http://schemas.openxmlformats.org/officeDocument/2006/relationships/tags" Target="../tags/tag71.xml"/><Relationship Id="rId28" Type="http://schemas.openxmlformats.org/officeDocument/2006/relationships/tags" Target="../tags/tag70.xml"/><Relationship Id="rId27" Type="http://schemas.openxmlformats.org/officeDocument/2006/relationships/tags" Target="../tags/tag69.xml"/><Relationship Id="rId26" Type="http://schemas.openxmlformats.org/officeDocument/2006/relationships/tags" Target="../tags/tag68.xml"/><Relationship Id="rId25" Type="http://schemas.openxmlformats.org/officeDocument/2006/relationships/tags" Target="../tags/tag67.xml"/><Relationship Id="rId24" Type="http://schemas.openxmlformats.org/officeDocument/2006/relationships/tags" Target="../tags/tag66.xml"/><Relationship Id="rId23" Type="http://schemas.openxmlformats.org/officeDocument/2006/relationships/image" Target="../media/image22.png"/><Relationship Id="rId22" Type="http://schemas.openxmlformats.org/officeDocument/2006/relationships/tags" Target="../tags/tag65.xml"/><Relationship Id="rId21" Type="http://schemas.openxmlformats.org/officeDocument/2006/relationships/tags" Target="../tags/tag64.xml"/><Relationship Id="rId20" Type="http://schemas.openxmlformats.org/officeDocument/2006/relationships/image" Target="../media/image21.png"/><Relationship Id="rId2" Type="http://schemas.openxmlformats.org/officeDocument/2006/relationships/image" Target="../media/image3.png"/><Relationship Id="rId19" Type="http://schemas.openxmlformats.org/officeDocument/2006/relationships/image" Target="../media/image20.png"/><Relationship Id="rId18" Type="http://schemas.openxmlformats.org/officeDocument/2006/relationships/image" Target="../media/image19.png"/><Relationship Id="rId17" Type="http://schemas.openxmlformats.org/officeDocument/2006/relationships/image" Target="../media/image18.png"/><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jpe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6" name="矩形 26"/>
          <p:cNvSpPr/>
          <p:nvPr/>
        </p:nvSpPr>
        <p:spPr>
          <a:xfrm>
            <a:off x="0" y="3174365"/>
            <a:ext cx="6858000" cy="481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文本框 1"/>
          <p:cNvSpPr txBox="1"/>
          <p:nvPr/>
        </p:nvSpPr>
        <p:spPr>
          <a:xfrm>
            <a:off x="476250" y="9580245"/>
            <a:ext cx="3429000" cy="16129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l" eaLnBrk="0" fontAlgn="base">
              <a:buClrTx/>
              <a:buSzTx/>
              <a:buFontTx/>
            </a:pPr>
            <a:r>
              <a:rPr lang="en-US" altLang="zh-CN" sz="500" b="1" kern="100">
                <a:solidFill>
                  <a:srgbClr val="074D70"/>
                </a:solidFill>
                <a:latin typeface="+mj-ea"/>
                <a:ea typeface="+mj-ea"/>
                <a:cs typeface="Arial" panose="020B0604020202020204"/>
                <a:sym typeface="+mn-ea"/>
              </a:rPr>
              <a:t>* When the temperature is below 0 ℃ or above 45℃, the performance will be limited.</a:t>
            </a:r>
            <a:endParaRPr lang="en-US" altLang="zh-CN" sz="500" b="1" kern="100">
              <a:solidFill>
                <a:srgbClr val="074D70"/>
              </a:solidFill>
              <a:latin typeface="+mj-ea"/>
              <a:ea typeface="+mj-ea"/>
              <a:cs typeface="Arial" panose="020B0604020202020204"/>
              <a:sym typeface="+mn-ea"/>
            </a:endParaRPr>
          </a:p>
        </p:txBody>
      </p:sp>
      <p:pic>
        <p:nvPicPr>
          <p:cNvPr id="12" name="图片 11" descr="电池POWERPORTER12.0封面"/>
          <p:cNvPicPr>
            <a:picLocks noChangeAspect="1"/>
          </p:cNvPicPr>
          <p:nvPr/>
        </p:nvPicPr>
        <p:blipFill>
          <a:blip r:embed="rId1"/>
          <a:stretch>
            <a:fillRect/>
          </a:stretch>
        </p:blipFill>
        <p:spPr>
          <a:xfrm>
            <a:off x="0" y="6350"/>
            <a:ext cx="6858000" cy="9897110"/>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5" name="组合 74"/>
          <p:cNvGrpSpPr/>
          <p:nvPr/>
        </p:nvGrpSpPr>
        <p:grpSpPr>
          <a:xfrm>
            <a:off x="345440" y="719455"/>
            <a:ext cx="6268085" cy="1317625"/>
            <a:chOff x="544" y="1173"/>
            <a:chExt cx="9871" cy="2075"/>
          </a:xfrm>
        </p:grpSpPr>
        <p:pic>
          <p:nvPicPr>
            <p:cNvPr id="34" name="图片 33"/>
            <p:cNvPicPr>
              <a:picLocks noChangeAspect="1"/>
            </p:cNvPicPr>
            <p:nvPr/>
          </p:nvPicPr>
          <p:blipFill>
            <a:blip r:embed="rId1"/>
            <a:stretch>
              <a:fillRect/>
            </a:stretch>
          </p:blipFill>
          <p:spPr>
            <a:xfrm>
              <a:off x="608" y="1173"/>
              <a:ext cx="1172" cy="1967"/>
            </a:xfrm>
            <a:prstGeom prst="rect">
              <a:avLst/>
            </a:prstGeom>
          </p:spPr>
        </p:pic>
        <p:pic>
          <p:nvPicPr>
            <p:cNvPr id="38" name="图片 37"/>
            <p:cNvPicPr>
              <a:picLocks noChangeAspect="1"/>
            </p:cNvPicPr>
            <p:nvPr/>
          </p:nvPicPr>
          <p:blipFill>
            <a:blip r:embed="rId2"/>
            <a:stretch>
              <a:fillRect/>
            </a:stretch>
          </p:blipFill>
          <p:spPr>
            <a:xfrm>
              <a:off x="5356" y="1225"/>
              <a:ext cx="1118" cy="1967"/>
            </a:xfrm>
            <a:prstGeom prst="rect">
              <a:avLst/>
            </a:prstGeom>
          </p:spPr>
        </p:pic>
        <p:cxnSp>
          <p:nvCxnSpPr>
            <p:cNvPr id="56" name="直接连接符 55"/>
            <p:cNvCxnSpPr/>
            <p:nvPr/>
          </p:nvCxnSpPr>
          <p:spPr>
            <a:xfrm>
              <a:off x="544" y="3248"/>
              <a:ext cx="9735"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1698" y="1218"/>
              <a:ext cx="3808" cy="1954"/>
              <a:chOff x="2338" y="1218"/>
              <a:chExt cx="3808" cy="1954"/>
            </a:xfrm>
          </p:grpSpPr>
          <p:sp>
            <p:nvSpPr>
              <p:cNvPr id="57" name="文本框 56"/>
              <p:cNvSpPr txBox="1"/>
              <p:nvPr/>
            </p:nvSpPr>
            <p:spPr>
              <a:xfrm>
                <a:off x="2338" y="1218"/>
                <a:ext cx="1045" cy="289"/>
              </a:xfrm>
              <a:prstGeom prst="rect">
                <a:avLst/>
              </a:prstGeom>
              <a:noFill/>
            </p:spPr>
            <p:txBody>
              <a:bodyPr wrap="square" rtlCol="0" anchor="t">
                <a:spAutoFit/>
              </a:bodyPr>
              <a:p>
                <a:r>
                  <a:rPr lang="zh-CN" altLang="en-US" sz="600">
                    <a:solidFill>
                      <a:schemeClr val="accent1">
                        <a:lumMod val="50000"/>
                      </a:schemeClr>
                    </a:solidFill>
                  </a:rPr>
                  <a:t>Project（端口）</a:t>
                </a:r>
                <a:endParaRPr lang="zh-CN" altLang="en-US" sz="600">
                  <a:solidFill>
                    <a:schemeClr val="accent1">
                      <a:lumMod val="50000"/>
                    </a:schemeClr>
                  </a:solidFill>
                </a:endParaRPr>
              </a:p>
            </p:txBody>
          </p:sp>
          <p:sp>
            <p:nvSpPr>
              <p:cNvPr id="58" name="文本框 57"/>
              <p:cNvSpPr txBox="1"/>
              <p:nvPr/>
            </p:nvSpPr>
            <p:spPr>
              <a:xfrm>
                <a:off x="3314" y="1218"/>
                <a:ext cx="1271" cy="289"/>
              </a:xfrm>
              <a:prstGeom prst="rect">
                <a:avLst/>
              </a:prstGeom>
              <a:noFill/>
            </p:spPr>
            <p:txBody>
              <a:bodyPr wrap="square" rtlCol="0" anchor="t">
                <a:spAutoFit/>
              </a:bodyPr>
              <a:p>
                <a:r>
                  <a:rPr lang="zh-CN" altLang="en-US" sz="600">
                    <a:solidFill>
                      <a:schemeClr val="accent1">
                        <a:lumMod val="50000"/>
                      </a:schemeClr>
                    </a:solidFill>
                  </a:rPr>
                  <a:t>Explana</a:t>
                </a:r>
                <a:r>
                  <a:rPr lang="en-US" altLang="zh-CN" sz="600">
                    <a:solidFill>
                      <a:schemeClr val="accent1">
                        <a:lumMod val="50000"/>
                      </a:schemeClr>
                    </a:solidFill>
                  </a:rPr>
                  <a:t>ti</a:t>
                </a:r>
                <a:r>
                  <a:rPr lang="zh-CN" altLang="en-US" sz="600">
                    <a:solidFill>
                      <a:schemeClr val="accent1">
                        <a:lumMod val="50000"/>
                      </a:schemeClr>
                    </a:solidFill>
                  </a:rPr>
                  <a:t>on解释</a:t>
                </a:r>
                <a:endParaRPr lang="zh-CN" altLang="en-US" sz="600">
                  <a:solidFill>
                    <a:schemeClr val="accent1">
                      <a:lumMod val="50000"/>
                    </a:schemeClr>
                  </a:solidFill>
                </a:endParaRPr>
              </a:p>
            </p:txBody>
          </p:sp>
          <p:sp>
            <p:nvSpPr>
              <p:cNvPr id="59" name="文本框 58"/>
              <p:cNvSpPr txBox="1"/>
              <p:nvPr/>
            </p:nvSpPr>
            <p:spPr>
              <a:xfrm>
                <a:off x="2338" y="1427"/>
                <a:ext cx="1045" cy="1743"/>
              </a:xfrm>
              <a:prstGeom prst="rect">
                <a:avLst/>
              </a:prstGeom>
              <a:noFill/>
            </p:spPr>
            <p:txBody>
              <a:bodyPr wrap="square" rtlCol="0" anchor="t">
                <a:spAutoFit/>
              </a:bodyPr>
              <a:p>
                <a:r>
                  <a:rPr lang="en-US" altLang="zh-CN" sz="600"/>
                  <a:t>·</a:t>
                </a:r>
                <a:r>
                  <a:rPr lang="zh-CN" altLang="en-US" sz="600"/>
                  <a:t>PAR_A</a:t>
                </a:r>
                <a:endParaRPr lang="zh-CN" altLang="en-US" sz="600"/>
              </a:p>
              <a:p>
                <a:r>
                  <a:rPr lang="en-US" altLang="zh-CN" sz="600"/>
                  <a:t>·</a:t>
                </a:r>
                <a:r>
                  <a:rPr lang="zh-CN" altLang="en-US" sz="600"/>
                  <a:t>PAR_</a:t>
                </a:r>
                <a:r>
                  <a:rPr lang="en-US" altLang="zh-CN" sz="600"/>
                  <a:t>B</a:t>
                </a:r>
                <a:endParaRPr lang="en-US" altLang="zh-CN" sz="600"/>
              </a:p>
              <a:p>
                <a:r>
                  <a:rPr lang="en-US" altLang="zh-CN" sz="600"/>
                  <a:t>·COM</a:t>
                </a:r>
                <a:endParaRPr lang="en-US" altLang="zh-CN" sz="600"/>
              </a:p>
              <a:p>
                <a:r>
                  <a:rPr lang="en-US" altLang="zh-CN" sz="600"/>
                  <a:t>·CAN</a:t>
                </a:r>
                <a:endParaRPr lang="en-US" altLang="zh-CN" sz="600"/>
              </a:p>
              <a:p>
                <a:r>
                  <a:rPr lang="en-US" altLang="zh-CN" sz="600"/>
                  <a:t>·RS458</a:t>
                </a:r>
                <a:endParaRPr lang="en-US" altLang="zh-CN" sz="600"/>
              </a:p>
              <a:p>
                <a:r>
                  <a:rPr lang="en-US" altLang="zh-CN" sz="600"/>
                  <a:t>·DRY</a:t>
                </a:r>
                <a:endParaRPr lang="en-US" altLang="zh-CN" sz="600"/>
              </a:p>
              <a:p>
                <a:r>
                  <a:rPr lang="en-US" altLang="zh-CN" sz="600"/>
                  <a:t>·ADR</a:t>
                </a:r>
                <a:endParaRPr lang="en-US" altLang="zh-CN" sz="600"/>
              </a:p>
              <a:p>
                <a:r>
                  <a:rPr lang="en-US" altLang="zh-CN" sz="600"/>
                  <a:t>·RST</a:t>
                </a:r>
                <a:endParaRPr lang="en-US" altLang="zh-CN" sz="600"/>
              </a:p>
              <a:p>
                <a:r>
                  <a:rPr lang="en-US" altLang="zh-CN" sz="600"/>
                  <a:t>·RUN</a:t>
                </a:r>
                <a:endParaRPr lang="en-US" altLang="zh-CN" sz="600"/>
              </a:p>
              <a:p>
                <a:r>
                  <a:rPr lang="en-US" altLang="zh-CN" sz="600"/>
                  <a:t>·ALM</a:t>
                </a:r>
                <a:endParaRPr lang="en-US" altLang="zh-CN" sz="600"/>
              </a:p>
              <a:p>
                <a:r>
                  <a:rPr lang="en-US" altLang="zh-CN" sz="600"/>
                  <a:t>·SOC LED</a:t>
                </a:r>
                <a:endParaRPr lang="en-US" altLang="zh-CN" sz="600"/>
              </a:p>
            </p:txBody>
          </p:sp>
          <p:sp>
            <p:nvSpPr>
              <p:cNvPr id="60" name="文本框 59"/>
              <p:cNvSpPr txBox="1"/>
              <p:nvPr/>
            </p:nvSpPr>
            <p:spPr>
              <a:xfrm>
                <a:off x="3314" y="1429"/>
                <a:ext cx="2832" cy="1743"/>
              </a:xfrm>
              <a:prstGeom prst="rect">
                <a:avLst/>
              </a:prstGeom>
              <a:noFill/>
            </p:spPr>
            <p:txBody>
              <a:bodyPr wrap="square" rtlCol="0" anchor="t">
                <a:spAutoFit/>
              </a:bodyPr>
              <a:p>
                <a:r>
                  <a:rPr lang="en-US" altLang="zh-CN" sz="600"/>
                  <a:t>·</a:t>
                </a:r>
                <a:r>
                  <a:rPr lang="zh-CN" altLang="en-US" sz="600"/>
                  <a:t>Parallel Port A</a:t>
                </a:r>
                <a:r>
                  <a:rPr lang="en-US" altLang="zh-CN" sz="600"/>
                  <a:t>- </a:t>
                </a:r>
                <a:r>
                  <a:rPr lang="zh-CN" altLang="en-US" sz="600"/>
                  <a:t>并行端口A</a:t>
                </a:r>
                <a:endParaRPr lang="zh-CN" altLang="en-US" sz="600"/>
              </a:p>
              <a:p>
                <a:r>
                  <a:rPr lang="en-US" altLang="zh-CN" sz="600"/>
                  <a:t>·</a:t>
                </a:r>
                <a:r>
                  <a:rPr sz="600"/>
                  <a:t>Parallel Port B</a:t>
                </a:r>
                <a:r>
                  <a:rPr lang="en-US" sz="600"/>
                  <a:t>- </a:t>
                </a:r>
                <a:r>
                  <a:rPr lang="zh-CN" altLang="en-US" sz="600">
                    <a:sym typeface="+mn-ea"/>
                  </a:rPr>
                  <a:t>并行端口</a:t>
                </a:r>
                <a:r>
                  <a:rPr lang="en-US" altLang="zh-CN" sz="600">
                    <a:sym typeface="+mn-ea"/>
                  </a:rPr>
                  <a:t>B</a:t>
                </a:r>
                <a:endParaRPr sz="600"/>
              </a:p>
              <a:p>
                <a:r>
                  <a:rPr lang="en-US" altLang="zh-CN" sz="600"/>
                  <a:t>·COM- 调试；排错</a:t>
                </a:r>
                <a:endParaRPr lang="en-US" altLang="zh-CN" sz="600"/>
              </a:p>
              <a:p>
                <a:r>
                  <a:rPr lang="en-US" altLang="zh-CN" sz="600"/>
                  <a:t>·Communication with Inverter- 与逆变器的</a:t>
                </a:r>
                <a:r>
                  <a:rPr lang="zh-CN" altLang="en-US" sz="600"/>
                  <a:t>交换</a:t>
                </a:r>
                <a:endParaRPr lang="en-US" altLang="zh-CN" sz="600"/>
              </a:p>
              <a:p>
                <a:r>
                  <a:rPr lang="en-US" altLang="zh-CN" sz="600"/>
                  <a:t>·</a:t>
                </a:r>
                <a:r>
                  <a:rPr lang="en-US" altLang="zh-CN" sz="600">
                    <a:sym typeface="+mn-ea"/>
                  </a:rPr>
                  <a:t>Communication with Inverter- 与逆变器的</a:t>
                </a:r>
                <a:r>
                  <a:rPr lang="zh-CN" altLang="en-US" sz="600">
                    <a:sym typeface="+mn-ea"/>
                  </a:rPr>
                  <a:t>交换</a:t>
                </a:r>
                <a:endParaRPr lang="en-US" altLang="zh-CN" sz="600"/>
              </a:p>
              <a:p>
                <a:r>
                  <a:rPr lang="en-US" altLang="zh-CN" sz="600"/>
                  <a:t>·Dry contact- 干式接点</a:t>
                </a:r>
                <a:endParaRPr lang="en-US" altLang="zh-CN" sz="600"/>
              </a:p>
              <a:p>
                <a:r>
                  <a:rPr lang="en-US" altLang="zh-CN" sz="600"/>
                  <a:t>·Address definition- </a:t>
                </a:r>
                <a:r>
                  <a:rPr lang="zh-CN" altLang="en-US" sz="600"/>
                  <a:t>地址读取</a:t>
                </a:r>
                <a:endParaRPr lang="en-US" altLang="zh-CN" sz="600"/>
              </a:p>
              <a:p>
                <a:r>
                  <a:rPr lang="en-US" altLang="zh-CN" sz="600"/>
                  <a:t>·Product reset- 产品重置</a:t>
                </a:r>
                <a:endParaRPr lang="en-US" altLang="zh-CN" sz="600"/>
              </a:p>
              <a:p>
                <a:r>
                  <a:rPr lang="en-US" altLang="zh-CN" sz="600"/>
                  <a:t>·Run LED- LED</a:t>
                </a:r>
                <a:r>
                  <a:rPr lang="en-US" altLang="zh-CN" sz="600">
                    <a:sym typeface="+mn-ea"/>
                  </a:rPr>
                  <a:t>运行</a:t>
                </a:r>
                <a:endParaRPr lang="en-US" altLang="zh-CN" sz="600"/>
              </a:p>
              <a:p>
                <a:r>
                  <a:rPr lang="en-US" altLang="zh-CN" sz="600"/>
                  <a:t>·Alarm LED- LED</a:t>
                </a:r>
                <a:r>
                  <a:rPr lang="en-US" altLang="zh-CN" sz="600">
                    <a:sym typeface="+mn-ea"/>
                  </a:rPr>
                  <a:t>报警</a:t>
                </a:r>
                <a:endParaRPr lang="en-US" altLang="zh-CN" sz="600"/>
              </a:p>
              <a:p>
                <a:r>
                  <a:rPr lang="en-US" altLang="zh-CN" sz="600"/>
                  <a:t>·SOC LED-</a:t>
                </a:r>
                <a:r>
                  <a:rPr lang="zh-CN" altLang="en-US" sz="600"/>
                  <a:t>系统芯片</a:t>
                </a:r>
                <a:r>
                  <a:rPr lang="en-US" altLang="zh-CN" sz="600"/>
                  <a:t>LED</a:t>
                </a:r>
                <a:endParaRPr lang="en-US" altLang="zh-CN" sz="600"/>
              </a:p>
            </p:txBody>
          </p:sp>
        </p:grpSp>
        <p:grpSp>
          <p:nvGrpSpPr>
            <p:cNvPr id="63" name="组合 62"/>
            <p:cNvGrpSpPr/>
            <p:nvPr/>
          </p:nvGrpSpPr>
          <p:grpSpPr>
            <a:xfrm>
              <a:off x="6485" y="1225"/>
              <a:ext cx="2639" cy="936"/>
              <a:chOff x="2338" y="1218"/>
              <a:chExt cx="2639" cy="936"/>
            </a:xfrm>
          </p:grpSpPr>
          <p:sp>
            <p:nvSpPr>
              <p:cNvPr id="64" name="文本框 63"/>
              <p:cNvSpPr txBox="1"/>
              <p:nvPr/>
            </p:nvSpPr>
            <p:spPr>
              <a:xfrm>
                <a:off x="2338" y="1218"/>
                <a:ext cx="1045" cy="289"/>
              </a:xfrm>
              <a:prstGeom prst="rect">
                <a:avLst/>
              </a:prstGeom>
              <a:noFill/>
            </p:spPr>
            <p:txBody>
              <a:bodyPr wrap="square" rtlCol="0" anchor="t">
                <a:spAutoFit/>
              </a:bodyPr>
              <a:p>
                <a:r>
                  <a:rPr lang="zh-CN" altLang="en-US" sz="600">
                    <a:solidFill>
                      <a:schemeClr val="accent1">
                        <a:lumMod val="50000"/>
                      </a:schemeClr>
                    </a:solidFill>
                  </a:rPr>
                  <a:t>Project（端口）</a:t>
                </a:r>
                <a:endParaRPr lang="zh-CN" altLang="en-US" sz="600">
                  <a:solidFill>
                    <a:schemeClr val="accent1">
                      <a:lumMod val="50000"/>
                    </a:schemeClr>
                  </a:solidFill>
                </a:endParaRPr>
              </a:p>
            </p:txBody>
          </p:sp>
          <p:sp>
            <p:nvSpPr>
              <p:cNvPr id="65" name="文本框 64"/>
              <p:cNvSpPr txBox="1"/>
              <p:nvPr/>
            </p:nvSpPr>
            <p:spPr>
              <a:xfrm>
                <a:off x="3314" y="1218"/>
                <a:ext cx="1271" cy="289"/>
              </a:xfrm>
              <a:prstGeom prst="rect">
                <a:avLst/>
              </a:prstGeom>
              <a:noFill/>
            </p:spPr>
            <p:txBody>
              <a:bodyPr wrap="square" rtlCol="0" anchor="t">
                <a:spAutoFit/>
              </a:bodyPr>
              <a:p>
                <a:r>
                  <a:rPr lang="zh-CN" altLang="en-US" sz="600">
                    <a:solidFill>
                      <a:schemeClr val="accent1">
                        <a:lumMod val="50000"/>
                      </a:schemeClr>
                    </a:solidFill>
                  </a:rPr>
                  <a:t>Explana</a:t>
                </a:r>
                <a:r>
                  <a:rPr lang="en-US" altLang="zh-CN" sz="600">
                    <a:solidFill>
                      <a:schemeClr val="accent1">
                        <a:lumMod val="50000"/>
                      </a:schemeClr>
                    </a:solidFill>
                  </a:rPr>
                  <a:t>ti</a:t>
                </a:r>
                <a:r>
                  <a:rPr lang="zh-CN" altLang="en-US" sz="600">
                    <a:solidFill>
                      <a:schemeClr val="accent1">
                        <a:lumMod val="50000"/>
                      </a:schemeClr>
                    </a:solidFill>
                  </a:rPr>
                  <a:t>on解释</a:t>
                </a:r>
                <a:endParaRPr lang="zh-CN" altLang="en-US" sz="600">
                  <a:solidFill>
                    <a:schemeClr val="accent1">
                      <a:lumMod val="50000"/>
                    </a:schemeClr>
                  </a:solidFill>
                </a:endParaRPr>
              </a:p>
            </p:txBody>
          </p:sp>
          <p:sp>
            <p:nvSpPr>
              <p:cNvPr id="66" name="文本框 65"/>
              <p:cNvSpPr txBox="1"/>
              <p:nvPr/>
            </p:nvSpPr>
            <p:spPr>
              <a:xfrm>
                <a:off x="2338" y="1427"/>
                <a:ext cx="1045" cy="725"/>
              </a:xfrm>
              <a:prstGeom prst="rect">
                <a:avLst/>
              </a:prstGeom>
              <a:noFill/>
            </p:spPr>
            <p:txBody>
              <a:bodyPr wrap="square" rtlCol="0" anchor="t">
                <a:spAutoFit/>
              </a:bodyPr>
              <a:p>
                <a:r>
                  <a:rPr lang="en-US" altLang="zh-CN" sz="600"/>
                  <a:t>·+</a:t>
                </a:r>
                <a:endParaRPr lang="zh-CN" altLang="en-US" sz="600"/>
              </a:p>
              <a:p>
                <a:r>
                  <a:rPr lang="en-US" altLang="zh-CN" sz="600"/>
                  <a:t>· -</a:t>
                </a:r>
                <a:endParaRPr lang="en-US" altLang="zh-CN" sz="600"/>
              </a:p>
              <a:p>
                <a:r>
                  <a:rPr lang="en-US" altLang="zh-CN" sz="600"/>
                  <a:t>·GND</a:t>
                </a:r>
                <a:endParaRPr lang="en-US" altLang="zh-CN" sz="600"/>
              </a:p>
              <a:p>
                <a:r>
                  <a:rPr lang="en-US" altLang="zh-CN" sz="600"/>
                  <a:t>·POWER</a:t>
                </a:r>
                <a:endParaRPr lang="en-US" altLang="zh-CN" sz="600"/>
              </a:p>
            </p:txBody>
          </p:sp>
          <p:sp>
            <p:nvSpPr>
              <p:cNvPr id="67" name="文本框 66"/>
              <p:cNvSpPr txBox="1"/>
              <p:nvPr/>
            </p:nvSpPr>
            <p:spPr>
              <a:xfrm>
                <a:off x="3314" y="1429"/>
                <a:ext cx="1663" cy="725"/>
              </a:xfrm>
              <a:prstGeom prst="rect">
                <a:avLst/>
              </a:prstGeom>
              <a:noFill/>
            </p:spPr>
            <p:txBody>
              <a:bodyPr wrap="square" rtlCol="0" anchor="t">
                <a:spAutoFit/>
              </a:bodyPr>
              <a:p>
                <a:r>
                  <a:rPr lang="en-US" altLang="zh-CN" sz="600"/>
                  <a:t>·</a:t>
                </a:r>
                <a:r>
                  <a:rPr lang="zh-CN" altLang="en-US" sz="600"/>
                  <a:t>Posi</a:t>
                </a:r>
                <a:r>
                  <a:rPr lang="en-US" altLang="zh-CN" sz="600"/>
                  <a:t>ti</a:t>
                </a:r>
                <a:r>
                  <a:rPr lang="zh-CN" altLang="en-US" sz="600"/>
                  <a:t>ve</a:t>
                </a:r>
                <a:r>
                  <a:rPr lang="en-US" altLang="zh-CN" sz="600"/>
                  <a:t>- </a:t>
                </a:r>
                <a:r>
                  <a:rPr lang="zh-CN" altLang="en-US" sz="600"/>
                  <a:t>正极</a:t>
                </a:r>
                <a:endParaRPr lang="zh-CN" altLang="en-US" sz="600"/>
              </a:p>
              <a:p>
                <a:r>
                  <a:rPr lang="en-US" altLang="zh-CN" sz="600"/>
                  <a:t>·</a:t>
                </a:r>
                <a:r>
                  <a:rPr sz="600"/>
                  <a:t>nega</a:t>
                </a:r>
                <a:r>
                  <a:rPr lang="en-US" sz="600"/>
                  <a:t>ti</a:t>
                </a:r>
                <a:r>
                  <a:rPr sz="600"/>
                  <a:t>ve</a:t>
                </a:r>
                <a:r>
                  <a:rPr lang="en-US" sz="600"/>
                  <a:t>- </a:t>
                </a:r>
                <a:r>
                  <a:rPr lang="zh-CN" altLang="en-US" sz="600"/>
                  <a:t>负极</a:t>
                </a:r>
                <a:endParaRPr sz="600"/>
              </a:p>
              <a:p>
                <a:r>
                  <a:rPr lang="en-US" altLang="zh-CN" sz="600"/>
                  <a:t>·</a:t>
                </a:r>
                <a:r>
                  <a:rPr lang="en-US" altLang="zh-CN" sz="600">
                    <a:sym typeface="+mn-ea"/>
                  </a:rPr>
                  <a:t>Ground</a:t>
                </a:r>
                <a:r>
                  <a:rPr lang="en-US" altLang="zh-CN" sz="600"/>
                  <a:t>- </a:t>
                </a:r>
                <a:r>
                  <a:rPr lang="zh-CN" altLang="en-US" sz="600"/>
                  <a:t>接地</a:t>
                </a:r>
                <a:endParaRPr lang="en-US" altLang="zh-CN" sz="600"/>
              </a:p>
              <a:p>
                <a:r>
                  <a:rPr lang="en-US" altLang="zh-CN" sz="600"/>
                  <a:t>·Power on/off- </a:t>
                </a:r>
                <a:r>
                  <a:rPr sz="600"/>
                  <a:t>电源开/关</a:t>
                </a:r>
                <a:endParaRPr sz="600"/>
              </a:p>
            </p:txBody>
          </p:sp>
        </p:grpSp>
        <p:sp>
          <p:nvSpPr>
            <p:cNvPr id="68" name="文本框 67"/>
            <p:cNvSpPr txBox="1"/>
            <p:nvPr/>
          </p:nvSpPr>
          <p:spPr>
            <a:xfrm>
              <a:off x="8985" y="1218"/>
              <a:ext cx="1430" cy="434"/>
            </a:xfrm>
            <a:prstGeom prst="rect">
              <a:avLst/>
            </a:prstGeom>
            <a:noFill/>
          </p:spPr>
          <p:txBody>
            <a:bodyPr wrap="square" rtlCol="0" anchor="t">
              <a:spAutoFit/>
            </a:bodyPr>
            <a:p>
              <a:pPr lvl="0" algn="l">
                <a:buClrTx/>
                <a:buSzTx/>
                <a:buFontTx/>
              </a:pPr>
              <a:r>
                <a:rPr lang="zh-CN" altLang="en-US" sz="600">
                  <a:solidFill>
                    <a:schemeClr val="accent1">
                      <a:lumMod val="50000"/>
                    </a:schemeClr>
                  </a:solidFill>
                  <a:sym typeface="+mn-ea"/>
                </a:rPr>
                <a:t>LED status indicators</a:t>
              </a:r>
              <a:endParaRPr lang="zh-CN" altLang="en-US" sz="600">
                <a:solidFill>
                  <a:schemeClr val="accent1">
                    <a:lumMod val="50000"/>
                  </a:schemeClr>
                </a:solidFill>
                <a:sym typeface="+mn-ea"/>
              </a:endParaRPr>
            </a:p>
            <a:p>
              <a:pPr lvl="0" algn="l">
                <a:buClrTx/>
                <a:buSzTx/>
                <a:buFontTx/>
              </a:pPr>
              <a:r>
                <a:rPr lang="zh-CN" altLang="en-US" sz="600">
                  <a:solidFill>
                    <a:schemeClr val="accent1">
                      <a:lumMod val="50000"/>
                    </a:schemeClr>
                  </a:solidFill>
                  <a:sym typeface="+mn-ea"/>
                </a:rPr>
                <a:t>LED状态指示器</a:t>
              </a:r>
              <a:endParaRPr lang="zh-CN" altLang="en-US" sz="600">
                <a:solidFill>
                  <a:schemeClr val="accent1">
                    <a:lumMod val="50000"/>
                  </a:schemeClr>
                </a:solidFill>
                <a:sym typeface="+mn-ea"/>
              </a:endParaRPr>
            </a:p>
          </p:txBody>
        </p:sp>
        <p:pic>
          <p:nvPicPr>
            <p:cNvPr id="69" name="图片 68"/>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8985" y="1652"/>
              <a:ext cx="609" cy="1489"/>
            </a:xfrm>
            <a:prstGeom prst="rect">
              <a:avLst/>
            </a:prstGeom>
          </p:spPr>
        </p:pic>
        <p:pic>
          <p:nvPicPr>
            <p:cNvPr id="70" name="图片 69"/>
            <p:cNvPicPr>
              <a:picLocks noChangeAspect="1"/>
            </p:cNvPicPr>
            <p:nvPr/>
          </p:nvPicPr>
          <p:blipFill>
            <a:blip r:embed="rId4"/>
            <a:stretch>
              <a:fillRect/>
            </a:stretch>
          </p:blipFill>
          <p:spPr>
            <a:xfrm>
              <a:off x="9590" y="1652"/>
              <a:ext cx="550" cy="697"/>
            </a:xfrm>
            <a:prstGeom prst="rect">
              <a:avLst/>
            </a:prstGeom>
          </p:spPr>
        </p:pic>
      </p:grpSp>
      <p:grpSp>
        <p:nvGrpSpPr>
          <p:cNvPr id="7" name="组合 6"/>
          <p:cNvGrpSpPr/>
          <p:nvPr/>
        </p:nvGrpSpPr>
        <p:grpSpPr>
          <a:xfrm>
            <a:off x="5235575" y="114935"/>
            <a:ext cx="1646555" cy="229870"/>
            <a:chOff x="8023" y="259"/>
            <a:chExt cx="2593" cy="362"/>
          </a:xfrm>
        </p:grpSpPr>
        <p:pic>
          <p:nvPicPr>
            <p:cNvPr id="29" name="图片 29" descr="微信图片_20230206141635"/>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8023" y="366"/>
              <a:ext cx="1114" cy="145"/>
            </a:xfrm>
            <a:prstGeom prst="rect">
              <a:avLst/>
            </a:prstGeom>
          </p:spPr>
        </p:pic>
        <p:sp>
          <p:nvSpPr>
            <p:cNvPr id="5" name="文本框 4"/>
            <p:cNvSpPr txBox="1"/>
            <p:nvPr/>
          </p:nvSpPr>
          <p:spPr>
            <a:xfrm>
              <a:off x="9060" y="259"/>
              <a:ext cx="1556" cy="362"/>
            </a:xfrm>
            <a:prstGeom prst="rect">
              <a:avLst/>
            </a:prstGeom>
            <a:noFill/>
          </p:spPr>
          <p:txBody>
            <a:bodyPr wrap="square" rtlCol="0">
              <a:spAutoFit/>
            </a:bodyPr>
            <a:p>
              <a:r>
                <a:rPr lang="en-US" altLang="zh-CN" sz="900">
                  <a:solidFill>
                    <a:schemeClr val="accent1">
                      <a:lumMod val="50000"/>
                    </a:schemeClr>
                  </a:solidFill>
                  <a:latin typeface="+mj-ea"/>
                  <a:ea typeface="+mj-ea"/>
                </a:rPr>
                <a:t>I DATA SHEET</a:t>
              </a:r>
              <a:endParaRPr lang="en-US" altLang="zh-CN" sz="900">
                <a:solidFill>
                  <a:schemeClr val="accent1">
                    <a:lumMod val="50000"/>
                  </a:schemeClr>
                </a:solidFill>
                <a:latin typeface="+mj-ea"/>
                <a:ea typeface="+mj-ea"/>
              </a:endParaRPr>
            </a:p>
          </p:txBody>
        </p:sp>
      </p:grpSp>
      <p:sp>
        <p:nvSpPr>
          <p:cNvPr id="36" name="文本框 35"/>
          <p:cNvSpPr txBox="1"/>
          <p:nvPr/>
        </p:nvSpPr>
        <p:spPr>
          <a:xfrm>
            <a:off x="346075" y="383540"/>
            <a:ext cx="3429000" cy="321945"/>
          </a:xfrm>
          <a:prstGeom prst="rect">
            <a:avLst/>
          </a:prstGeom>
          <a:noFill/>
        </p:spPr>
        <p:txBody>
          <a:bodyPr wrap="square" rtlCol="0" anchor="t">
            <a:spAutoFit/>
          </a:bodyPr>
          <a:p>
            <a:r>
              <a:rPr lang="zh-CN" altLang="en-US" sz="800" b="1">
                <a:solidFill>
                  <a:schemeClr val="accent1">
                    <a:lumMod val="50000"/>
                  </a:schemeClr>
                </a:solidFill>
              </a:rPr>
              <a:t>Interface Definition</a:t>
            </a:r>
            <a:r>
              <a:rPr lang="en-US" altLang="zh-CN" sz="800" b="1">
                <a:solidFill>
                  <a:schemeClr val="accent1">
                    <a:lumMod val="50000"/>
                  </a:schemeClr>
                </a:solidFill>
              </a:rPr>
              <a:t> (</a:t>
            </a:r>
            <a:r>
              <a:rPr lang="zh-CN" altLang="en-US" sz="700" b="1">
                <a:solidFill>
                  <a:schemeClr val="accent1">
                    <a:lumMod val="50000"/>
                  </a:schemeClr>
                </a:solidFill>
                <a:sym typeface="+mn-ea"/>
              </a:rPr>
              <a:t>接口定义</a:t>
            </a:r>
            <a:r>
              <a:rPr lang="en-US" altLang="zh-CN" sz="700" b="1">
                <a:solidFill>
                  <a:schemeClr val="accent1">
                    <a:lumMod val="50000"/>
                  </a:schemeClr>
                </a:solidFill>
                <a:sym typeface="+mn-ea"/>
              </a:rPr>
              <a:t>)</a:t>
            </a:r>
            <a:endParaRPr lang="zh-CN" altLang="en-US" sz="800" b="1">
              <a:solidFill>
                <a:schemeClr val="accent1">
                  <a:lumMod val="50000"/>
                </a:schemeClr>
              </a:solidFill>
            </a:endParaRPr>
          </a:p>
          <a:p>
            <a:pPr algn="l">
              <a:buClrTx/>
              <a:buSzTx/>
              <a:buFontTx/>
            </a:pPr>
            <a:r>
              <a:rPr lang="zh-CN" altLang="en-US" sz="700" b="1">
                <a:solidFill>
                  <a:schemeClr val="accent1">
                    <a:lumMod val="50000"/>
                  </a:schemeClr>
                </a:solidFill>
              </a:rPr>
              <a:t>Powerporter interface </a:t>
            </a:r>
            <a:r>
              <a:rPr lang="en-US" altLang="zh-CN" sz="700" b="1">
                <a:solidFill>
                  <a:schemeClr val="accent1">
                    <a:lumMod val="50000"/>
                  </a:schemeClr>
                </a:solidFill>
              </a:rPr>
              <a:t>(</a:t>
            </a:r>
            <a:r>
              <a:rPr lang="zh-CN" altLang="en-US" sz="700" b="1">
                <a:solidFill>
                  <a:schemeClr val="accent1">
                    <a:lumMod val="50000"/>
                  </a:schemeClr>
                </a:solidFill>
              </a:rPr>
              <a:t>pane</a:t>
            </a:r>
            <a:r>
              <a:rPr lang="zh-CN" altLang="en-US" sz="700" b="1">
                <a:solidFill>
                  <a:schemeClr val="accent2">
                    <a:lumMod val="50000"/>
                  </a:schemeClr>
                </a:solidFill>
              </a:rPr>
              <a:t>l</a:t>
            </a:r>
            <a:r>
              <a:rPr lang="en-US" altLang="zh-CN" sz="700" b="1">
                <a:solidFill>
                  <a:schemeClr val="accent2">
                    <a:lumMod val="50000"/>
                  </a:schemeClr>
                </a:solidFill>
              </a:rPr>
              <a:t> </a:t>
            </a:r>
            <a:r>
              <a:rPr lang="zh-CN" altLang="en-US" sz="700" b="1">
                <a:solidFill>
                  <a:schemeClr val="accent1">
                    <a:lumMod val="50000"/>
                  </a:schemeClr>
                </a:solidFill>
                <a:sym typeface="+mn-ea"/>
              </a:rPr>
              <a:t>powerportr接口面板</a:t>
            </a:r>
            <a:r>
              <a:rPr lang="en-US" altLang="zh-CN" sz="700" b="1">
                <a:solidFill>
                  <a:schemeClr val="accent1">
                    <a:lumMod val="50000"/>
                  </a:schemeClr>
                </a:solidFill>
                <a:sym typeface="+mn-ea"/>
              </a:rPr>
              <a:t>)</a:t>
            </a:r>
            <a:endParaRPr lang="en-US" altLang="zh-CN" sz="700" b="1">
              <a:solidFill>
                <a:schemeClr val="accent1">
                  <a:lumMod val="50000"/>
                </a:schemeClr>
              </a:solidFill>
              <a:sym typeface="+mn-ea"/>
            </a:endParaRPr>
          </a:p>
        </p:txBody>
      </p:sp>
      <p:grpSp>
        <p:nvGrpSpPr>
          <p:cNvPr id="48" name="组合 47"/>
          <p:cNvGrpSpPr/>
          <p:nvPr/>
        </p:nvGrpSpPr>
        <p:grpSpPr>
          <a:xfrm>
            <a:off x="322580" y="5247640"/>
            <a:ext cx="6184900" cy="1442085"/>
            <a:chOff x="496" y="5419"/>
            <a:chExt cx="10441" cy="2549"/>
          </a:xfrm>
        </p:grpSpPr>
        <p:pic>
          <p:nvPicPr>
            <p:cNvPr id="43" name="图片 42"/>
            <p:cNvPicPr>
              <a:picLocks noChangeAspect="1"/>
            </p:cNvPicPr>
            <p:nvPr/>
          </p:nvPicPr>
          <p:blipFill>
            <a:blip r:embed="rId6">
              <a:clrChange>
                <a:clrFrom>
                  <a:srgbClr val="DBDCDC">
                    <a:alpha val="100000"/>
                  </a:srgbClr>
                </a:clrFrom>
                <a:clrTo>
                  <a:srgbClr val="DBDCDC">
                    <a:alpha val="100000"/>
                    <a:alpha val="0"/>
                  </a:srgbClr>
                </a:clrTo>
              </a:clrChange>
            </a:blip>
            <a:stretch>
              <a:fillRect/>
            </a:stretch>
          </p:blipFill>
          <p:spPr>
            <a:xfrm>
              <a:off x="6487" y="5419"/>
              <a:ext cx="4450" cy="2549"/>
            </a:xfrm>
            <a:prstGeom prst="rect">
              <a:avLst/>
            </a:prstGeom>
          </p:spPr>
        </p:pic>
        <p:pic>
          <p:nvPicPr>
            <p:cNvPr id="44" name="图片 43"/>
            <p:cNvPicPr>
              <a:picLocks noChangeAspect="1"/>
            </p:cNvPicPr>
            <p:nvPr/>
          </p:nvPicPr>
          <p:blipFill>
            <a:blip r:embed="rId7">
              <a:clrChange>
                <a:clrFrom>
                  <a:srgbClr val="DBDCDC">
                    <a:alpha val="100000"/>
                  </a:srgbClr>
                </a:clrFrom>
                <a:clrTo>
                  <a:srgbClr val="DBDCDC">
                    <a:alpha val="100000"/>
                    <a:alpha val="0"/>
                  </a:srgbClr>
                </a:clrTo>
              </a:clrChange>
            </a:blip>
            <a:stretch>
              <a:fillRect/>
            </a:stretch>
          </p:blipFill>
          <p:spPr>
            <a:xfrm>
              <a:off x="496" y="5492"/>
              <a:ext cx="2476" cy="2476"/>
            </a:xfrm>
            <a:prstGeom prst="rect">
              <a:avLst/>
            </a:prstGeom>
          </p:spPr>
        </p:pic>
        <p:pic>
          <p:nvPicPr>
            <p:cNvPr id="45" name="图片 44"/>
            <p:cNvPicPr>
              <a:picLocks noChangeAspect="1"/>
            </p:cNvPicPr>
            <p:nvPr/>
          </p:nvPicPr>
          <p:blipFill>
            <a:blip r:embed="rId8">
              <a:clrChange>
                <a:clrFrom>
                  <a:srgbClr val="DBDCDC">
                    <a:alpha val="100000"/>
                  </a:srgbClr>
                </a:clrFrom>
                <a:clrTo>
                  <a:srgbClr val="DBDCDC">
                    <a:alpha val="100000"/>
                    <a:alpha val="0"/>
                  </a:srgbClr>
                </a:clrTo>
              </a:clrChange>
            </a:blip>
            <a:stretch>
              <a:fillRect/>
            </a:stretch>
          </p:blipFill>
          <p:spPr>
            <a:xfrm>
              <a:off x="2906" y="5477"/>
              <a:ext cx="3607" cy="2491"/>
            </a:xfrm>
            <a:prstGeom prst="rect">
              <a:avLst/>
            </a:prstGeom>
          </p:spPr>
        </p:pic>
      </p:grpSp>
      <p:sp>
        <p:nvSpPr>
          <p:cNvPr id="71" name="文本框 70"/>
          <p:cNvSpPr txBox="1"/>
          <p:nvPr/>
        </p:nvSpPr>
        <p:spPr>
          <a:xfrm>
            <a:off x="386080" y="2987040"/>
            <a:ext cx="1905635" cy="368300"/>
          </a:xfrm>
          <a:prstGeom prst="rect">
            <a:avLst/>
          </a:prstGeom>
          <a:noFill/>
        </p:spPr>
        <p:txBody>
          <a:bodyPr wrap="square" rtlCol="0" anchor="t">
            <a:spAutoFit/>
          </a:bodyPr>
          <a:p>
            <a:pPr lvl="0" algn="l">
              <a:buClrTx/>
              <a:buSzTx/>
              <a:buFontTx/>
            </a:pPr>
            <a:r>
              <a:rPr sz="600" b="1">
                <a:solidFill>
                  <a:schemeClr val="tx1"/>
                </a:solidFill>
                <a:sym typeface="+mn-ea"/>
              </a:rPr>
              <a:t>Schema</a:t>
            </a:r>
            <a:r>
              <a:rPr sz="600" b="1">
                <a:solidFill>
                  <a:schemeClr val="tx1"/>
                </a:solidFill>
                <a:sym typeface="+mn-ea"/>
              </a:rPr>
              <a:t>t</a:t>
            </a:r>
            <a:r>
              <a:rPr sz="600" b="1">
                <a:solidFill>
                  <a:schemeClr val="tx1"/>
                </a:solidFill>
                <a:sym typeface="+mn-ea"/>
              </a:rPr>
              <a:t>i</a:t>
            </a:r>
            <a:r>
              <a:rPr sz="600" b="1">
                <a:solidFill>
                  <a:schemeClr val="tx1"/>
                </a:solidFill>
                <a:sym typeface="+mn-ea"/>
              </a:rPr>
              <a:t>c diagram of connec</a:t>
            </a:r>
            <a:r>
              <a:rPr sz="600" b="1">
                <a:solidFill>
                  <a:schemeClr val="tx1"/>
                </a:solidFill>
                <a:sym typeface="+mn-ea"/>
              </a:rPr>
              <a:t>t</a:t>
            </a:r>
            <a:r>
              <a:rPr sz="600" b="1">
                <a:solidFill>
                  <a:schemeClr val="tx1"/>
                </a:solidFill>
                <a:sym typeface="+mn-ea"/>
              </a:rPr>
              <a:t>i</a:t>
            </a:r>
            <a:r>
              <a:rPr sz="600" b="1">
                <a:solidFill>
                  <a:schemeClr val="tx1"/>
                </a:solidFill>
                <a:sym typeface="+mn-ea"/>
              </a:rPr>
              <a:t>on with inverter - simple connec</a:t>
            </a:r>
            <a:r>
              <a:rPr sz="600" b="1">
                <a:solidFill>
                  <a:schemeClr val="tx1"/>
                </a:solidFill>
                <a:sym typeface="+mn-ea"/>
              </a:rPr>
              <a:t>t</a:t>
            </a:r>
            <a:r>
              <a:rPr sz="600" b="1">
                <a:solidFill>
                  <a:schemeClr val="tx1"/>
                </a:solidFill>
                <a:sym typeface="+mn-ea"/>
              </a:rPr>
              <a:t>i</a:t>
            </a:r>
            <a:r>
              <a:rPr sz="600" b="1">
                <a:solidFill>
                  <a:schemeClr val="tx1"/>
                </a:solidFill>
                <a:sym typeface="+mn-ea"/>
              </a:rPr>
              <a:t>on</a:t>
            </a:r>
            <a:endParaRPr sz="600" b="1">
              <a:solidFill>
                <a:schemeClr val="tx1"/>
              </a:solidFill>
              <a:sym typeface="+mn-ea"/>
            </a:endParaRPr>
          </a:p>
          <a:p>
            <a:pPr lvl="0" algn="l">
              <a:buClrTx/>
              <a:buSzTx/>
              <a:buFontTx/>
            </a:pPr>
            <a:r>
              <a:rPr lang="en-US" sz="600" b="1">
                <a:solidFill>
                  <a:schemeClr val="tx1"/>
                </a:solidFill>
                <a:sym typeface="+mn-ea"/>
              </a:rPr>
              <a:t>(</a:t>
            </a:r>
            <a:r>
              <a:rPr sz="600" b="1">
                <a:solidFill>
                  <a:schemeClr val="tx1"/>
                </a:solidFill>
                <a:sym typeface="+mn-ea"/>
              </a:rPr>
              <a:t>连接示意图与变频器-简单连接)</a:t>
            </a:r>
            <a:endParaRPr sz="600" b="1">
              <a:solidFill>
                <a:schemeClr val="tx1"/>
              </a:solidFill>
              <a:sym typeface="+mn-ea"/>
            </a:endParaRPr>
          </a:p>
        </p:txBody>
      </p:sp>
      <p:sp>
        <p:nvSpPr>
          <p:cNvPr id="72" name="文本框 71"/>
          <p:cNvSpPr txBox="1"/>
          <p:nvPr/>
        </p:nvSpPr>
        <p:spPr>
          <a:xfrm>
            <a:off x="2295525" y="2987040"/>
            <a:ext cx="1616710" cy="368300"/>
          </a:xfrm>
          <a:prstGeom prst="rect">
            <a:avLst/>
          </a:prstGeom>
          <a:noFill/>
        </p:spPr>
        <p:txBody>
          <a:bodyPr wrap="square" rtlCol="0" anchor="t">
            <a:spAutoFit/>
          </a:bodyPr>
          <a:p>
            <a:pPr lvl="0" algn="l">
              <a:buClrTx/>
              <a:buSzTx/>
              <a:buFontTx/>
            </a:pPr>
            <a:r>
              <a:rPr sz="600" b="1">
                <a:solidFill>
                  <a:schemeClr val="tx1"/>
                </a:solidFill>
                <a:sym typeface="+mn-ea"/>
              </a:rPr>
              <a:t>Schematic diagram of connection with inverter - simple connection ection</a:t>
            </a:r>
            <a:endParaRPr sz="600" b="1">
              <a:solidFill>
                <a:schemeClr val="tx1"/>
              </a:solidFill>
              <a:sym typeface="+mn-ea"/>
            </a:endParaRPr>
          </a:p>
          <a:p>
            <a:pPr lvl="0" algn="l">
              <a:buClrTx/>
              <a:buSzTx/>
              <a:buFontTx/>
            </a:pPr>
            <a:r>
              <a:rPr lang="en-US" sz="600" b="1">
                <a:solidFill>
                  <a:schemeClr val="tx1"/>
                </a:solidFill>
                <a:sym typeface="+mn-ea"/>
              </a:rPr>
              <a:t>(与变频器连接的示意图-简单连接部分)</a:t>
            </a:r>
            <a:endParaRPr lang="en-US" sz="600" b="1">
              <a:solidFill>
                <a:schemeClr val="tx1"/>
              </a:solidFill>
              <a:sym typeface="+mn-ea"/>
            </a:endParaRPr>
          </a:p>
        </p:txBody>
      </p:sp>
      <p:pic>
        <p:nvPicPr>
          <p:cNvPr id="73" name="图片 72"/>
          <p:cNvPicPr>
            <a:picLocks noChangeAspect="1"/>
          </p:cNvPicPr>
          <p:nvPr/>
        </p:nvPicPr>
        <p:blipFill>
          <a:blip r:embed="rId9"/>
          <a:stretch>
            <a:fillRect/>
          </a:stretch>
        </p:blipFill>
        <p:spPr>
          <a:xfrm>
            <a:off x="467995" y="2284095"/>
            <a:ext cx="1419225" cy="695325"/>
          </a:xfrm>
          <a:prstGeom prst="rect">
            <a:avLst/>
          </a:prstGeom>
        </p:spPr>
      </p:pic>
      <p:sp>
        <p:nvSpPr>
          <p:cNvPr id="74" name="文本框 73"/>
          <p:cNvSpPr txBox="1"/>
          <p:nvPr/>
        </p:nvSpPr>
        <p:spPr>
          <a:xfrm>
            <a:off x="386080" y="2056765"/>
            <a:ext cx="2118360" cy="198755"/>
          </a:xfrm>
          <a:prstGeom prst="rect">
            <a:avLst/>
          </a:prstGeom>
          <a:noFill/>
        </p:spPr>
        <p:txBody>
          <a:bodyPr wrap="square" rtlCol="0" anchor="t">
            <a:spAutoFit/>
          </a:bodyPr>
          <a:p>
            <a:pPr lvl="0" algn="l">
              <a:buClrTx/>
              <a:buSzTx/>
              <a:buFontTx/>
            </a:pPr>
            <a:r>
              <a:rPr lang="zh-CN" altLang="en-US" sz="700" b="1">
                <a:solidFill>
                  <a:schemeClr val="accent1">
                    <a:lumMod val="50000"/>
                  </a:schemeClr>
                </a:solidFill>
                <a:sym typeface="+mn-ea"/>
              </a:rPr>
              <a:t>Connect to The Inverter</a:t>
            </a:r>
            <a:r>
              <a:rPr lang="zh-CN" altLang="en-US" sz="700" b="1">
                <a:solidFill>
                  <a:schemeClr val="accent1">
                    <a:lumMod val="50000"/>
                  </a:schemeClr>
                </a:solidFill>
                <a:sym typeface="+mn-ea"/>
              </a:rPr>
              <a:t>(</a:t>
            </a:r>
            <a:r>
              <a:rPr lang="zh-CN" altLang="en-US" sz="700" b="1">
                <a:solidFill>
                  <a:schemeClr val="accent1">
                    <a:lumMod val="50000"/>
                  </a:schemeClr>
                </a:solidFill>
                <a:sym typeface="+mn-ea"/>
              </a:rPr>
              <a:t>连接到逆变器</a:t>
            </a:r>
            <a:r>
              <a:rPr lang="zh-CN" altLang="en-US" sz="700" b="1">
                <a:solidFill>
                  <a:schemeClr val="accent1">
                    <a:lumMod val="50000"/>
                  </a:schemeClr>
                </a:solidFill>
                <a:sym typeface="+mn-ea"/>
              </a:rPr>
              <a:t>)</a:t>
            </a:r>
            <a:endParaRPr lang="zh-CN" altLang="en-US" sz="700" b="1">
              <a:solidFill>
                <a:schemeClr val="accent1">
                  <a:lumMod val="50000"/>
                </a:schemeClr>
              </a:solidFill>
              <a:sym typeface="+mn-ea"/>
            </a:endParaRPr>
          </a:p>
        </p:txBody>
      </p:sp>
      <p:pic>
        <p:nvPicPr>
          <p:cNvPr id="76" name="图片 75"/>
          <p:cNvPicPr>
            <a:picLocks noChangeAspect="1"/>
          </p:cNvPicPr>
          <p:nvPr/>
        </p:nvPicPr>
        <p:blipFill>
          <a:blip r:embed="rId10"/>
          <a:stretch>
            <a:fillRect/>
          </a:stretch>
        </p:blipFill>
        <p:spPr>
          <a:xfrm>
            <a:off x="2397125" y="2278380"/>
            <a:ext cx="1290955" cy="706120"/>
          </a:xfrm>
          <a:prstGeom prst="rect">
            <a:avLst/>
          </a:prstGeom>
        </p:spPr>
      </p:pic>
      <p:sp>
        <p:nvSpPr>
          <p:cNvPr id="77" name="文本框 76"/>
          <p:cNvSpPr txBox="1"/>
          <p:nvPr/>
        </p:nvSpPr>
        <p:spPr>
          <a:xfrm>
            <a:off x="2722245" y="2117090"/>
            <a:ext cx="965835" cy="168275"/>
          </a:xfrm>
          <a:prstGeom prst="rect">
            <a:avLst/>
          </a:prstGeom>
          <a:noFill/>
        </p:spPr>
        <p:txBody>
          <a:bodyPr wrap="square" rtlCol="0" anchor="t">
            <a:spAutoFit/>
          </a:bodyPr>
          <a:p>
            <a:pPr lvl="0" algn="ctr">
              <a:buClrTx/>
              <a:buSzTx/>
              <a:buFontTx/>
            </a:pPr>
            <a:r>
              <a:rPr sz="500" b="1">
                <a:solidFill>
                  <a:schemeClr val="bg1">
                    <a:lumMod val="50000"/>
                  </a:schemeClr>
                </a:solidFill>
                <a:sym typeface="+mn-ea"/>
              </a:rPr>
              <a:t>circuit breaker</a:t>
            </a:r>
            <a:r>
              <a:rPr sz="500" b="1">
                <a:solidFill>
                  <a:schemeClr val="bg1">
                    <a:lumMod val="50000"/>
                  </a:schemeClr>
                </a:solidFill>
                <a:sym typeface="+mn-ea"/>
              </a:rPr>
              <a:t>(</a:t>
            </a:r>
            <a:r>
              <a:rPr sz="500" b="1">
                <a:solidFill>
                  <a:schemeClr val="bg1">
                    <a:lumMod val="50000"/>
                  </a:schemeClr>
                </a:solidFill>
                <a:sym typeface="+mn-ea"/>
              </a:rPr>
              <a:t>电路断路器</a:t>
            </a:r>
            <a:r>
              <a:rPr sz="500" b="1">
                <a:solidFill>
                  <a:schemeClr val="bg1">
                    <a:lumMod val="50000"/>
                  </a:schemeClr>
                </a:solidFill>
                <a:sym typeface="+mn-ea"/>
              </a:rPr>
              <a:t>)</a:t>
            </a:r>
            <a:r>
              <a:rPr sz="500" b="1">
                <a:solidFill>
                  <a:schemeClr val="bg1">
                    <a:lumMod val="50000"/>
                  </a:schemeClr>
                </a:solidFill>
                <a:sym typeface="+mn-ea"/>
              </a:rPr>
              <a:t> </a:t>
            </a:r>
            <a:endParaRPr sz="500" b="1">
              <a:solidFill>
                <a:schemeClr val="bg1">
                  <a:lumMod val="50000"/>
                </a:schemeClr>
              </a:solidFill>
              <a:sym typeface="+mn-ea"/>
            </a:endParaRPr>
          </a:p>
        </p:txBody>
      </p:sp>
      <p:sp>
        <p:nvSpPr>
          <p:cNvPr id="78" name="文本框 77"/>
          <p:cNvSpPr txBox="1"/>
          <p:nvPr/>
        </p:nvSpPr>
        <p:spPr>
          <a:xfrm>
            <a:off x="3912870" y="2086610"/>
            <a:ext cx="2700655" cy="198755"/>
          </a:xfrm>
          <a:prstGeom prst="rect">
            <a:avLst/>
          </a:prstGeom>
          <a:noFill/>
        </p:spPr>
        <p:txBody>
          <a:bodyPr wrap="square" rtlCol="0" anchor="t">
            <a:spAutoFit/>
          </a:bodyPr>
          <a:p>
            <a:pPr lvl="0" algn="l">
              <a:buClrTx/>
              <a:buSzTx/>
              <a:buFontTx/>
            </a:pPr>
            <a:r>
              <a:rPr lang="zh-CN" altLang="en-US" sz="700" b="1">
                <a:solidFill>
                  <a:schemeClr val="accent1">
                    <a:lumMod val="50000"/>
                  </a:schemeClr>
                </a:solidFill>
                <a:sym typeface="+mn-ea"/>
              </a:rPr>
              <a:t>Powerporter power cable connection</a:t>
            </a:r>
            <a:r>
              <a:rPr lang="en-US" altLang="zh-CN" sz="700" b="1">
                <a:solidFill>
                  <a:schemeClr val="accent1">
                    <a:lumMod val="50000"/>
                  </a:schemeClr>
                </a:solidFill>
                <a:sym typeface="+mn-ea"/>
              </a:rPr>
              <a:t>(</a:t>
            </a:r>
            <a:r>
              <a:rPr lang="en-US" altLang="zh-CN" sz="700" b="1">
                <a:solidFill>
                  <a:schemeClr val="accent1">
                    <a:lumMod val="50000"/>
                  </a:schemeClr>
                </a:solidFill>
                <a:sym typeface="+mn-ea"/>
              </a:rPr>
              <a:t>powerportr电源线连接</a:t>
            </a:r>
            <a:r>
              <a:rPr lang="en-US" altLang="zh-CN" sz="700" b="1">
                <a:solidFill>
                  <a:schemeClr val="accent1">
                    <a:lumMod val="50000"/>
                  </a:schemeClr>
                </a:solidFill>
                <a:sym typeface="+mn-ea"/>
              </a:rPr>
              <a:t>)</a:t>
            </a:r>
            <a:endParaRPr lang="en-US" altLang="zh-CN" sz="700" b="1">
              <a:solidFill>
                <a:schemeClr val="accent1">
                  <a:lumMod val="50000"/>
                </a:schemeClr>
              </a:solidFill>
              <a:sym typeface="+mn-ea"/>
            </a:endParaRPr>
          </a:p>
        </p:txBody>
      </p:sp>
      <p:sp>
        <p:nvSpPr>
          <p:cNvPr id="79" name="文本框 78"/>
          <p:cNvSpPr txBox="1"/>
          <p:nvPr/>
        </p:nvSpPr>
        <p:spPr>
          <a:xfrm>
            <a:off x="4557395" y="2254885"/>
            <a:ext cx="2094230" cy="1076325"/>
          </a:xfrm>
          <a:prstGeom prst="rect">
            <a:avLst/>
          </a:prstGeom>
          <a:noFill/>
        </p:spPr>
        <p:txBody>
          <a:bodyPr wrap="square" rtlCol="0" anchor="t">
            <a:spAutoFit/>
          </a:bodyPr>
          <a:p>
            <a:pPr lvl="0" algn="l">
              <a:buClrTx/>
              <a:buSzTx/>
              <a:buFontTx/>
            </a:pPr>
            <a:r>
              <a:rPr sz="400" b="1">
                <a:solidFill>
                  <a:schemeClr val="bg1">
                    <a:lumMod val="50000"/>
                  </a:schemeClr>
                </a:solidFill>
                <a:sym typeface="+mn-ea"/>
              </a:rPr>
              <a:t>The positive and negative poles of the Powerporter adopt a quick-plug interface, and the positive and negative poles can be distinguished by color (orange indicates the positive pole, black indicates the negative pole), and the installer can directly connect the power cables</a:t>
            </a:r>
            <a:r>
              <a:rPr sz="400" b="1">
                <a:solidFill>
                  <a:schemeClr val="bg1">
                    <a:lumMod val="50000"/>
                  </a:schemeClr>
                </a:solidFill>
                <a:sym typeface="+mn-ea"/>
              </a:rPr>
              <a:t> </a:t>
            </a:r>
            <a:r>
              <a:rPr sz="400" b="1">
                <a:solidFill>
                  <a:schemeClr val="bg1">
                    <a:lumMod val="50000"/>
                  </a:schemeClr>
                </a:solidFill>
                <a:sym typeface="+mn-ea"/>
              </a:rPr>
              <a:t>to the positive and negative poles of the product when wearing protective gloves.</a:t>
            </a:r>
            <a:endParaRPr sz="400" b="1">
              <a:solidFill>
                <a:schemeClr val="bg1">
                  <a:lumMod val="50000"/>
                </a:schemeClr>
              </a:solidFill>
              <a:sym typeface="+mn-ea"/>
            </a:endParaRPr>
          </a:p>
          <a:p>
            <a:pPr lvl="0" algn="l">
              <a:buClrTx/>
              <a:buSzTx/>
              <a:buFontTx/>
            </a:pPr>
            <a:r>
              <a:rPr sz="400" b="1">
                <a:solidFill>
                  <a:schemeClr val="bg1">
                    <a:lumMod val="50000"/>
                  </a:schemeClr>
                </a:solidFill>
                <a:sym typeface="+mn-ea"/>
              </a:rPr>
              <a:t>Powerporter的正负极采用快插接口，正负极可以用颜色区分(橙色表示正极，黑色表示负极)，安装人员可以直接连接电源电缆,</a:t>
            </a:r>
            <a:r>
              <a:rPr sz="400" b="1">
                <a:solidFill>
                  <a:schemeClr val="bg1">
                    <a:lumMod val="50000"/>
                  </a:schemeClr>
                </a:solidFill>
                <a:sym typeface="+mn-ea"/>
              </a:rPr>
              <a:t>戴上防护手套时连接到产品的正极和负极。</a:t>
            </a:r>
            <a:endParaRPr sz="400" b="1">
              <a:solidFill>
                <a:schemeClr val="bg1">
                  <a:lumMod val="50000"/>
                </a:schemeClr>
              </a:solidFill>
              <a:sym typeface="+mn-ea"/>
            </a:endParaRPr>
          </a:p>
          <a:p>
            <a:pPr lvl="0" algn="l">
              <a:buClrTx/>
              <a:buSzTx/>
              <a:buFontTx/>
            </a:pPr>
            <a:r>
              <a:rPr sz="400" b="1">
                <a:solidFill>
                  <a:schemeClr val="bg1">
                    <a:lumMod val="50000"/>
                  </a:schemeClr>
                </a:solidFill>
                <a:sym typeface="+mn-ea"/>
              </a:rPr>
              <a:t>The power cable is connected with the Powerporter through a quick-plug interface, and connected with the inverter through a ring terminal.</a:t>
            </a:r>
            <a:endParaRPr sz="400" b="1">
              <a:solidFill>
                <a:schemeClr val="bg1">
                  <a:lumMod val="50000"/>
                </a:schemeClr>
              </a:solidFill>
              <a:sym typeface="+mn-ea"/>
            </a:endParaRPr>
          </a:p>
          <a:p>
            <a:pPr lvl="0" algn="l">
              <a:buClrTx/>
              <a:buSzTx/>
              <a:buFontTx/>
            </a:pPr>
            <a:r>
              <a:rPr sz="400" b="1">
                <a:solidFill>
                  <a:schemeClr val="bg1">
                    <a:lumMod val="50000"/>
                  </a:schemeClr>
                </a:solidFill>
                <a:sym typeface="+mn-ea"/>
              </a:rPr>
              <a:t>电源线通过快插接口与电源转换器连接，并且通过环形端头与逆变器连接</a:t>
            </a:r>
            <a:endParaRPr sz="400" b="1">
              <a:solidFill>
                <a:schemeClr val="bg1">
                  <a:lumMod val="50000"/>
                </a:schemeClr>
              </a:solidFill>
              <a:sym typeface="+mn-ea"/>
            </a:endParaRPr>
          </a:p>
          <a:p>
            <a:pPr lvl="0" algn="l">
              <a:buClrTx/>
              <a:buSzTx/>
              <a:buFontTx/>
            </a:pPr>
            <a:r>
              <a:rPr sz="400" b="1">
                <a:solidFill>
                  <a:schemeClr val="bg1">
                    <a:lumMod val="50000"/>
                  </a:schemeClr>
                </a:solidFill>
                <a:sym typeface="+mn-ea"/>
              </a:rPr>
              <a:t>Insert the ring terminal of the power cables into the batiery connection port of the inverter, and ensure that the bolts are tightened with a torque of 2 ~ 3N·m. Make sure the polarity</a:t>
            </a:r>
            <a:r>
              <a:rPr sz="400" b="1">
                <a:solidFill>
                  <a:schemeClr val="bg1">
                    <a:lumMod val="50000"/>
                  </a:schemeClr>
                </a:solidFill>
                <a:sym typeface="+mn-ea"/>
              </a:rPr>
              <a:t> of the batiery charge is properly connected, and the ring terminal is tightened with the inverter end.</a:t>
            </a:r>
            <a:endParaRPr sz="400" b="1">
              <a:solidFill>
                <a:schemeClr val="bg1">
                  <a:lumMod val="50000"/>
                </a:schemeClr>
              </a:solidFill>
              <a:sym typeface="+mn-ea"/>
            </a:endParaRPr>
          </a:p>
          <a:p>
            <a:pPr lvl="0" algn="l">
              <a:buClrTx/>
              <a:buSzTx/>
              <a:buFontTx/>
            </a:pPr>
            <a:r>
              <a:rPr sz="400" b="1">
                <a:solidFill>
                  <a:schemeClr val="bg1">
                    <a:lumMod val="50000"/>
                  </a:schemeClr>
                </a:solidFill>
                <a:sym typeface="+mn-ea"/>
              </a:rPr>
              <a:t>将电源电缆的环形端子插入变频器的电池连接端口，并确保以2 ~ 3N·m的扭矩拧紧螺栓。确保极性电池充电的正确连接，环形端子与逆变器端拧紧。</a:t>
            </a:r>
            <a:endParaRPr sz="400" b="1">
              <a:solidFill>
                <a:schemeClr val="bg1">
                  <a:lumMod val="50000"/>
                </a:schemeClr>
              </a:solidFill>
              <a:sym typeface="+mn-ea"/>
            </a:endParaRPr>
          </a:p>
        </p:txBody>
      </p:sp>
      <p:pic>
        <p:nvPicPr>
          <p:cNvPr id="80" name="图片 79"/>
          <p:cNvPicPr>
            <a:picLocks noChangeAspect="1"/>
          </p:cNvPicPr>
          <p:nvPr/>
        </p:nvPicPr>
        <p:blipFill>
          <a:blip r:embed="rId11"/>
          <a:stretch>
            <a:fillRect/>
          </a:stretch>
        </p:blipFill>
        <p:spPr>
          <a:xfrm>
            <a:off x="3985260" y="2285365"/>
            <a:ext cx="597535" cy="1042670"/>
          </a:xfrm>
          <a:prstGeom prst="rect">
            <a:avLst/>
          </a:prstGeom>
        </p:spPr>
      </p:pic>
      <p:cxnSp>
        <p:nvCxnSpPr>
          <p:cNvPr id="81" name="直接连接符 80"/>
          <p:cNvCxnSpPr/>
          <p:nvPr/>
        </p:nvCxnSpPr>
        <p:spPr>
          <a:xfrm>
            <a:off x="349250" y="4260850"/>
            <a:ext cx="6181725"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332105" y="3355340"/>
            <a:ext cx="2895600" cy="906780"/>
          </a:xfrm>
          <a:prstGeom prst="rect">
            <a:avLst/>
          </a:prstGeom>
          <a:noFill/>
        </p:spPr>
        <p:txBody>
          <a:bodyPr wrap="square" rtlCol="0" anchor="t">
            <a:spAutoFit/>
          </a:bodyPr>
          <a:p>
            <a:pPr lvl="0" algn="l">
              <a:buClrTx/>
              <a:buSzTx/>
              <a:buFontTx/>
            </a:pPr>
            <a:r>
              <a:rPr sz="500" b="1">
                <a:solidFill>
                  <a:schemeClr val="accent1">
                    <a:lumMod val="50000"/>
                  </a:schemeClr>
                </a:solidFill>
                <a:sym typeface="+mn-ea"/>
              </a:rPr>
              <a:t>电源电缆连接步骤</a:t>
            </a:r>
            <a:r>
              <a:rPr lang="en-US" sz="500" b="1">
                <a:solidFill>
                  <a:schemeClr val="accent1">
                    <a:lumMod val="50000"/>
                  </a:schemeClr>
                </a:solidFill>
                <a:sym typeface="+mn-ea"/>
              </a:rPr>
              <a:t> </a:t>
            </a:r>
            <a:r>
              <a:rPr sz="500" b="1">
                <a:solidFill>
                  <a:schemeClr val="accent1">
                    <a:lumMod val="50000"/>
                  </a:schemeClr>
                </a:solidFill>
                <a:sym typeface="+mn-ea"/>
              </a:rPr>
              <a:t>Power cables connection steps:</a:t>
            </a:r>
            <a:endParaRPr sz="500" b="1">
              <a:solidFill>
                <a:schemeClr val="accent1">
                  <a:lumMod val="50000"/>
                </a:schemeClr>
              </a:solidFill>
              <a:sym typeface="+mn-ea"/>
            </a:endParaRPr>
          </a:p>
          <a:p>
            <a:pPr lvl="0" algn="l">
              <a:buClrTx/>
              <a:buSzTx/>
              <a:buFontTx/>
            </a:pPr>
            <a:r>
              <a:rPr sz="400" b="1">
                <a:solidFill>
                  <a:schemeClr val="bg1">
                    <a:lumMod val="50000"/>
                  </a:schemeClr>
                </a:solidFill>
                <a:sym typeface="+mn-ea"/>
              </a:rPr>
              <a:t>① Confirm that the inverter mains line is open and the PV line is open. Confirm that</a:t>
            </a:r>
            <a:r>
              <a:rPr lang="en-US" sz="400" b="1">
                <a:solidFill>
                  <a:schemeClr val="bg1">
                    <a:lumMod val="50000"/>
                  </a:schemeClr>
                </a:solidFill>
                <a:sym typeface="+mn-ea"/>
              </a:rPr>
              <a:t> </a:t>
            </a:r>
            <a:r>
              <a:rPr sz="400" b="1">
                <a:solidFill>
                  <a:schemeClr val="bg1">
                    <a:lumMod val="50000"/>
                  </a:schemeClr>
                </a:solidFill>
                <a:sym typeface="+mn-ea"/>
              </a:rPr>
              <a:t>Powerporter is shut down.</a:t>
            </a:r>
            <a:endParaRPr sz="400" b="1">
              <a:solidFill>
                <a:schemeClr val="bg1">
                  <a:lumMod val="50000"/>
                </a:schemeClr>
              </a:solidFill>
              <a:sym typeface="+mn-ea"/>
            </a:endParaRPr>
          </a:p>
          <a:p>
            <a:pPr lvl="0" algn="l">
              <a:buClrTx/>
              <a:buSzTx/>
              <a:buFontTx/>
            </a:pPr>
            <a:r>
              <a:rPr lang="en-US" sz="400" b="1">
                <a:solidFill>
                  <a:schemeClr val="bg1">
                    <a:lumMod val="50000"/>
                  </a:schemeClr>
                </a:solidFill>
                <a:sym typeface="+mn-ea"/>
              </a:rPr>
              <a:t>     </a:t>
            </a:r>
            <a:r>
              <a:rPr sz="400" b="1">
                <a:solidFill>
                  <a:schemeClr val="bg1">
                    <a:lumMod val="50000"/>
                  </a:schemeClr>
                </a:solidFill>
                <a:sym typeface="+mn-ea"/>
              </a:rPr>
              <a:t>确认逆变器电源线开路，光伏线开路。确认一下Powerporter已关闭。</a:t>
            </a:r>
            <a:endParaRPr sz="400" b="1">
              <a:solidFill>
                <a:schemeClr val="bg1">
                  <a:lumMod val="50000"/>
                </a:schemeClr>
              </a:solidFill>
              <a:sym typeface="+mn-ea"/>
            </a:endParaRPr>
          </a:p>
          <a:p>
            <a:pPr lvl="0" algn="l">
              <a:buClrTx/>
              <a:buSzTx/>
              <a:buFontTx/>
            </a:pPr>
            <a:r>
              <a:rPr sz="400" b="1">
                <a:solidFill>
                  <a:schemeClr val="bg1">
                    <a:lumMod val="50000"/>
                  </a:schemeClr>
                </a:solidFill>
                <a:sym typeface="+mn-ea"/>
              </a:rPr>
              <a:t>② The ring terminal of the wiring cables is connected to the positive and negative poles</a:t>
            </a:r>
            <a:r>
              <a:rPr lang="en-US" sz="400" b="1">
                <a:solidFill>
                  <a:schemeClr val="bg1">
                    <a:lumMod val="50000"/>
                  </a:schemeClr>
                </a:solidFill>
                <a:sym typeface="+mn-ea"/>
              </a:rPr>
              <a:t> </a:t>
            </a:r>
            <a:r>
              <a:rPr sz="400" b="1">
                <a:solidFill>
                  <a:schemeClr val="bg1">
                    <a:lumMod val="50000"/>
                  </a:schemeClr>
                </a:solidFill>
                <a:sym typeface="+mn-ea"/>
              </a:rPr>
              <a:t>of the DC terminal of the inverter.</a:t>
            </a:r>
            <a:endParaRPr sz="400" b="1">
              <a:solidFill>
                <a:schemeClr val="bg1">
                  <a:lumMod val="50000"/>
                </a:schemeClr>
              </a:solidFill>
              <a:sym typeface="+mn-ea"/>
            </a:endParaRPr>
          </a:p>
          <a:p>
            <a:pPr lvl="0" algn="l">
              <a:buClrTx/>
              <a:buSzTx/>
              <a:buFontTx/>
            </a:pPr>
            <a:r>
              <a:rPr sz="400" b="1">
                <a:solidFill>
                  <a:schemeClr val="bg1">
                    <a:lumMod val="50000"/>
                  </a:schemeClr>
                </a:solidFill>
                <a:sym typeface="+mn-ea"/>
              </a:rPr>
              <a:t> </a:t>
            </a:r>
            <a:r>
              <a:rPr lang="en-US" sz="400" b="1">
                <a:solidFill>
                  <a:schemeClr val="bg1">
                    <a:lumMod val="50000"/>
                  </a:schemeClr>
                </a:solidFill>
                <a:sym typeface="+mn-ea"/>
              </a:rPr>
              <a:t>    接线电缆的环形端子连接到正极和负极</a:t>
            </a:r>
            <a:r>
              <a:rPr sz="400" b="1">
                <a:solidFill>
                  <a:schemeClr val="bg1">
                    <a:lumMod val="50000"/>
                  </a:schemeClr>
                </a:solidFill>
                <a:sym typeface="+mn-ea"/>
              </a:rPr>
              <a:t>变频器的DC端子。</a:t>
            </a:r>
            <a:r>
              <a:rPr sz="400" b="1">
                <a:solidFill>
                  <a:schemeClr val="bg1">
                    <a:lumMod val="50000"/>
                  </a:schemeClr>
                </a:solidFill>
                <a:sym typeface="+mn-ea"/>
              </a:rPr>
              <a:t> </a:t>
            </a:r>
            <a:endParaRPr sz="400" b="1">
              <a:solidFill>
                <a:schemeClr val="bg1">
                  <a:lumMod val="50000"/>
                </a:schemeClr>
              </a:solidFill>
              <a:sym typeface="+mn-ea"/>
            </a:endParaRPr>
          </a:p>
          <a:p>
            <a:pPr lvl="0" algn="l">
              <a:buClrTx/>
              <a:buSzTx/>
              <a:buFontTx/>
            </a:pPr>
            <a:r>
              <a:rPr sz="400" b="1">
                <a:solidFill>
                  <a:schemeClr val="bg1">
                    <a:lumMod val="50000"/>
                  </a:schemeClr>
                </a:solidFill>
                <a:sym typeface="+mn-ea"/>
              </a:rPr>
              <a:t>③ The negative quick connector is connected to the negative port of Powerporter. </a:t>
            </a:r>
            <a:endParaRPr sz="400" b="1">
              <a:solidFill>
                <a:schemeClr val="bg1">
                  <a:lumMod val="50000"/>
                </a:schemeClr>
              </a:solidFill>
              <a:sym typeface="+mn-ea"/>
            </a:endParaRPr>
          </a:p>
          <a:p>
            <a:pPr lvl="0" algn="l">
              <a:buClrTx/>
              <a:buSzTx/>
              <a:buFontTx/>
            </a:pPr>
            <a:r>
              <a:rPr sz="400" b="1">
                <a:solidFill>
                  <a:schemeClr val="bg1">
                    <a:lumMod val="50000"/>
                  </a:schemeClr>
                </a:solidFill>
                <a:sym typeface="+mn-ea"/>
              </a:rPr>
              <a:t> </a:t>
            </a:r>
            <a:r>
              <a:rPr lang="en-US" sz="400" b="1">
                <a:solidFill>
                  <a:schemeClr val="bg1">
                    <a:lumMod val="50000"/>
                  </a:schemeClr>
                </a:solidFill>
                <a:sym typeface="+mn-ea"/>
              </a:rPr>
              <a:t>    负极快速连接器连接到Powerporter的负极端口。</a:t>
            </a:r>
            <a:endParaRPr lang="en-US" sz="400" b="1">
              <a:solidFill>
                <a:schemeClr val="bg1">
                  <a:lumMod val="50000"/>
                </a:schemeClr>
              </a:solidFill>
              <a:sym typeface="+mn-ea"/>
            </a:endParaRPr>
          </a:p>
          <a:p>
            <a:pPr lvl="0" algn="l">
              <a:buClrTx/>
              <a:buSzTx/>
              <a:buFontTx/>
            </a:pPr>
            <a:r>
              <a:rPr sz="400" b="1">
                <a:solidFill>
                  <a:schemeClr val="bg1">
                    <a:lumMod val="50000"/>
                  </a:schemeClr>
                </a:solidFill>
                <a:sym typeface="+mn-ea"/>
              </a:rPr>
              <a:t>④ The positive quick connector is connected to the positive port of the Powerporter.</a:t>
            </a:r>
            <a:endParaRPr sz="400" b="1">
              <a:solidFill>
                <a:schemeClr val="bg1">
                  <a:lumMod val="50000"/>
                </a:schemeClr>
              </a:solidFill>
              <a:sym typeface="+mn-ea"/>
            </a:endParaRPr>
          </a:p>
          <a:p>
            <a:pPr lvl="0" algn="l">
              <a:buClrTx/>
              <a:buSzTx/>
              <a:buFontTx/>
            </a:pPr>
            <a:r>
              <a:rPr lang="en-US" sz="400" b="1">
                <a:solidFill>
                  <a:schemeClr val="bg1">
                    <a:lumMod val="50000"/>
                  </a:schemeClr>
                </a:solidFill>
                <a:sym typeface="+mn-ea"/>
              </a:rPr>
              <a:t>     </a:t>
            </a:r>
            <a:r>
              <a:rPr sz="400" b="1">
                <a:solidFill>
                  <a:schemeClr val="bg1">
                    <a:lumMod val="50000"/>
                  </a:schemeClr>
                </a:solidFill>
                <a:sym typeface="+mn-ea"/>
              </a:rPr>
              <a:t>正极快速连接器连接到Powerporter的正极端口。</a:t>
            </a:r>
            <a:endParaRPr sz="400" b="1">
              <a:solidFill>
                <a:schemeClr val="bg1">
                  <a:lumMod val="50000"/>
                </a:schemeClr>
              </a:solidFill>
              <a:sym typeface="+mn-ea"/>
            </a:endParaRPr>
          </a:p>
          <a:p>
            <a:pPr lvl="0" algn="l">
              <a:buClrTx/>
              <a:buSzTx/>
              <a:buFontTx/>
            </a:pPr>
            <a:r>
              <a:rPr sz="400" b="1">
                <a:solidFill>
                  <a:schemeClr val="bg1">
                    <a:lumMod val="50000"/>
                  </a:schemeClr>
                </a:solidFill>
                <a:sym typeface="+mn-ea"/>
              </a:rPr>
              <a:t>Warning: Before the installation of the power cables, the Powerporter and the </a:t>
            </a:r>
            <a:r>
              <a:rPr lang="en-US" sz="400" b="1">
                <a:solidFill>
                  <a:schemeClr val="bg1">
                    <a:lumMod val="50000"/>
                  </a:schemeClr>
                </a:solidFill>
                <a:sym typeface="+mn-ea"/>
              </a:rPr>
              <a:t> </a:t>
            </a:r>
            <a:r>
              <a:rPr sz="400" b="1">
                <a:solidFill>
                  <a:schemeClr val="bg1">
                    <a:lumMod val="50000"/>
                  </a:schemeClr>
                </a:solidFill>
                <a:sym typeface="+mn-ea"/>
              </a:rPr>
              <a:t>inverter must be turned off.</a:t>
            </a:r>
            <a:endParaRPr sz="400" b="1">
              <a:solidFill>
                <a:schemeClr val="bg1">
                  <a:lumMod val="50000"/>
                </a:schemeClr>
              </a:solidFill>
              <a:sym typeface="+mn-ea"/>
            </a:endParaRPr>
          </a:p>
          <a:p>
            <a:pPr lvl="0" algn="l">
              <a:buClrTx/>
              <a:buSzTx/>
              <a:buFontTx/>
            </a:pPr>
            <a:r>
              <a:rPr lang="en-US" sz="400" b="1">
                <a:solidFill>
                  <a:schemeClr val="bg1">
                    <a:lumMod val="50000"/>
                  </a:schemeClr>
                </a:solidFill>
                <a:sym typeface="+mn-ea"/>
              </a:rPr>
              <a:t>     </a:t>
            </a:r>
            <a:r>
              <a:rPr sz="400" b="1">
                <a:solidFill>
                  <a:schemeClr val="bg1">
                    <a:lumMod val="50000"/>
                  </a:schemeClr>
                </a:solidFill>
                <a:sym typeface="+mn-ea"/>
              </a:rPr>
              <a:t>在安装电源线之前，Powerporter和逆变器必须关闭。</a:t>
            </a:r>
            <a:endParaRPr sz="400" b="1">
              <a:solidFill>
                <a:schemeClr val="bg1">
                  <a:lumMod val="50000"/>
                </a:schemeClr>
              </a:solidFill>
              <a:sym typeface="+mn-ea"/>
            </a:endParaRPr>
          </a:p>
          <a:p>
            <a:pPr lvl="0" algn="l">
              <a:buClrTx/>
              <a:buSzTx/>
              <a:buFontTx/>
            </a:pPr>
            <a:endParaRPr sz="400" b="1">
              <a:solidFill>
                <a:schemeClr val="bg1">
                  <a:lumMod val="50000"/>
                </a:schemeClr>
              </a:solidFill>
              <a:sym typeface="+mn-ea"/>
            </a:endParaRPr>
          </a:p>
        </p:txBody>
      </p:sp>
      <p:sp>
        <p:nvSpPr>
          <p:cNvPr id="83" name="文本框 82"/>
          <p:cNvSpPr txBox="1"/>
          <p:nvPr/>
        </p:nvSpPr>
        <p:spPr>
          <a:xfrm>
            <a:off x="3095625" y="3355340"/>
            <a:ext cx="1776095" cy="906780"/>
          </a:xfrm>
          <a:prstGeom prst="rect">
            <a:avLst/>
          </a:prstGeom>
          <a:noFill/>
        </p:spPr>
        <p:txBody>
          <a:bodyPr wrap="square" rtlCol="0" anchor="t">
            <a:spAutoFit/>
          </a:bodyPr>
          <a:p>
            <a:pPr lvl="0" algn="l">
              <a:buClrTx/>
              <a:buSzTx/>
              <a:buFontTx/>
            </a:pPr>
            <a:r>
              <a:rPr sz="500" b="1">
                <a:solidFill>
                  <a:schemeClr val="accent1">
                    <a:lumMod val="50000"/>
                  </a:schemeClr>
                </a:solidFill>
                <a:sym typeface="+mn-ea"/>
              </a:rPr>
              <a:t>电源电缆断开步骤</a:t>
            </a:r>
            <a:r>
              <a:rPr lang="en-US" sz="500" b="1">
                <a:solidFill>
                  <a:schemeClr val="accent1">
                    <a:lumMod val="50000"/>
                  </a:schemeClr>
                </a:solidFill>
                <a:sym typeface="+mn-ea"/>
              </a:rPr>
              <a:t> </a:t>
            </a:r>
            <a:r>
              <a:rPr sz="500" b="1">
                <a:solidFill>
                  <a:schemeClr val="accent1">
                    <a:lumMod val="50000"/>
                  </a:schemeClr>
                </a:solidFill>
                <a:sym typeface="+mn-ea"/>
              </a:rPr>
              <a:t>Power cables disconnection steps:</a:t>
            </a:r>
            <a:endParaRPr sz="500" b="1">
              <a:solidFill>
                <a:schemeClr val="accent1">
                  <a:lumMod val="50000"/>
                </a:schemeClr>
              </a:solidFill>
              <a:sym typeface="+mn-ea"/>
            </a:endParaRPr>
          </a:p>
          <a:p>
            <a:pPr lvl="0" algn="l">
              <a:buClrTx/>
              <a:buSzTx/>
              <a:buFontTx/>
              <a:buNone/>
            </a:pPr>
            <a:r>
              <a:rPr sz="400" b="1">
                <a:solidFill>
                  <a:schemeClr val="bg1">
                    <a:lumMod val="50000"/>
                  </a:schemeClr>
                </a:solidFill>
                <a:sym typeface="+mn-ea"/>
              </a:rPr>
              <a:t>① Make sure the mains line is open, and the PV line is open. </a:t>
            </a:r>
            <a:endParaRPr sz="400" b="1">
              <a:solidFill>
                <a:schemeClr val="bg1">
                  <a:lumMod val="50000"/>
                </a:schemeClr>
              </a:solidFill>
              <a:sym typeface="+mn-ea"/>
            </a:endParaRPr>
          </a:p>
          <a:p>
            <a:pPr lvl="0" algn="l">
              <a:buClrTx/>
              <a:buSzTx/>
              <a:buFontTx/>
              <a:buNone/>
            </a:pPr>
            <a:r>
              <a:rPr lang="en-US" sz="400" b="1">
                <a:solidFill>
                  <a:schemeClr val="bg1">
                    <a:lumMod val="50000"/>
                  </a:schemeClr>
                </a:solidFill>
                <a:sym typeface="+mn-ea"/>
              </a:rPr>
              <a:t>     </a:t>
            </a:r>
            <a:r>
              <a:rPr sz="400" b="1">
                <a:solidFill>
                  <a:schemeClr val="bg1">
                    <a:lumMod val="50000"/>
                  </a:schemeClr>
                </a:solidFill>
                <a:sym typeface="+mn-ea"/>
              </a:rPr>
              <a:t>确保电源线路打开，PV线路打开。</a:t>
            </a:r>
            <a:endParaRPr sz="400" b="1">
              <a:solidFill>
                <a:schemeClr val="bg1">
                  <a:lumMod val="50000"/>
                </a:schemeClr>
              </a:solidFill>
              <a:sym typeface="+mn-ea"/>
            </a:endParaRPr>
          </a:p>
          <a:p>
            <a:pPr lvl="0" algn="l">
              <a:buClrTx/>
              <a:buSzTx/>
              <a:buFontTx/>
              <a:buNone/>
            </a:pPr>
            <a:r>
              <a:rPr sz="400" b="1">
                <a:solidFill>
                  <a:schemeClr val="bg1">
                    <a:lumMod val="50000"/>
                  </a:schemeClr>
                </a:solidFill>
                <a:sym typeface="+mn-ea"/>
              </a:rPr>
              <a:t>② Turn off the inverter switch. </a:t>
            </a:r>
            <a:endParaRPr sz="400" b="1">
              <a:solidFill>
                <a:schemeClr val="bg1">
                  <a:lumMod val="50000"/>
                </a:schemeClr>
              </a:solidFill>
              <a:sym typeface="+mn-ea"/>
            </a:endParaRPr>
          </a:p>
          <a:p>
            <a:pPr lvl="0" algn="l">
              <a:buClrTx/>
              <a:buSzTx/>
              <a:buFontTx/>
              <a:buNone/>
            </a:pPr>
            <a:r>
              <a:rPr sz="400" b="1">
                <a:solidFill>
                  <a:schemeClr val="bg1">
                    <a:lumMod val="50000"/>
                  </a:schemeClr>
                </a:solidFill>
                <a:sym typeface="+mn-ea"/>
              </a:rPr>
              <a:t> </a:t>
            </a:r>
            <a:r>
              <a:rPr lang="en-US" sz="400" b="1">
                <a:solidFill>
                  <a:schemeClr val="bg1">
                    <a:lumMod val="50000"/>
                  </a:schemeClr>
                </a:solidFill>
                <a:sym typeface="+mn-ea"/>
              </a:rPr>
              <a:t>    关闭逆变器开关。</a:t>
            </a:r>
            <a:endParaRPr lang="en-US" sz="400" b="1">
              <a:solidFill>
                <a:schemeClr val="bg1">
                  <a:lumMod val="50000"/>
                </a:schemeClr>
              </a:solidFill>
              <a:sym typeface="+mn-ea"/>
            </a:endParaRPr>
          </a:p>
          <a:p>
            <a:pPr lvl="0" algn="l">
              <a:buClrTx/>
              <a:buSzTx/>
              <a:buFontTx/>
              <a:buNone/>
            </a:pPr>
            <a:r>
              <a:rPr sz="400" b="1">
                <a:solidFill>
                  <a:schemeClr val="bg1">
                    <a:lumMod val="50000"/>
                  </a:schemeClr>
                </a:solidFill>
                <a:sym typeface="+mn-ea"/>
              </a:rPr>
              <a:t>③ Press the POWER bution to turns off Powerporter. </a:t>
            </a:r>
            <a:endParaRPr sz="400" b="1">
              <a:solidFill>
                <a:schemeClr val="bg1">
                  <a:lumMod val="50000"/>
                </a:schemeClr>
              </a:solidFill>
              <a:sym typeface="+mn-ea"/>
            </a:endParaRPr>
          </a:p>
          <a:p>
            <a:pPr lvl="0" algn="l">
              <a:buClrTx/>
              <a:buSzTx/>
              <a:buFontTx/>
              <a:buNone/>
            </a:pPr>
            <a:r>
              <a:rPr sz="400" b="1">
                <a:solidFill>
                  <a:schemeClr val="bg1">
                    <a:lumMod val="50000"/>
                  </a:schemeClr>
                </a:solidFill>
                <a:sym typeface="+mn-ea"/>
              </a:rPr>
              <a:t> </a:t>
            </a:r>
            <a:r>
              <a:rPr lang="en-US" sz="400" b="1">
                <a:solidFill>
                  <a:schemeClr val="bg1">
                    <a:lumMod val="50000"/>
                  </a:schemeClr>
                </a:solidFill>
                <a:sym typeface="+mn-ea"/>
              </a:rPr>
              <a:t>    按下电源，关闭Powerporter。</a:t>
            </a:r>
            <a:endParaRPr lang="en-US" sz="400" b="1">
              <a:solidFill>
                <a:schemeClr val="bg1">
                  <a:lumMod val="50000"/>
                </a:schemeClr>
              </a:solidFill>
              <a:sym typeface="+mn-ea"/>
            </a:endParaRPr>
          </a:p>
          <a:p>
            <a:pPr lvl="0" algn="l">
              <a:buClrTx/>
              <a:buSzTx/>
              <a:buFontTx/>
              <a:buNone/>
            </a:pPr>
            <a:r>
              <a:rPr sz="400" b="1">
                <a:solidFill>
                  <a:schemeClr val="bg1">
                    <a:lumMod val="50000"/>
                  </a:schemeClr>
                </a:solidFill>
                <a:sym typeface="+mn-ea"/>
              </a:rPr>
              <a:t>④ Remove the quick plug connector of the negative power cables.</a:t>
            </a:r>
            <a:endParaRPr sz="400" b="1">
              <a:solidFill>
                <a:schemeClr val="bg1">
                  <a:lumMod val="50000"/>
                </a:schemeClr>
              </a:solidFill>
              <a:sym typeface="+mn-ea"/>
            </a:endParaRPr>
          </a:p>
          <a:p>
            <a:pPr lvl="0" algn="l">
              <a:buClrTx/>
              <a:buSzTx/>
              <a:buFontTx/>
              <a:buNone/>
            </a:pPr>
            <a:r>
              <a:rPr sz="400" b="1">
                <a:solidFill>
                  <a:schemeClr val="bg1">
                    <a:lumMod val="50000"/>
                  </a:schemeClr>
                </a:solidFill>
                <a:sym typeface="+mn-ea"/>
              </a:rPr>
              <a:t> </a:t>
            </a:r>
            <a:r>
              <a:rPr lang="en-US" sz="400" b="1">
                <a:solidFill>
                  <a:schemeClr val="bg1">
                    <a:lumMod val="50000"/>
                  </a:schemeClr>
                </a:solidFill>
                <a:sym typeface="+mn-ea"/>
              </a:rPr>
              <a:t>    拆下正极电源电缆的快速插头。</a:t>
            </a:r>
            <a:endParaRPr lang="en-US" sz="400" b="1">
              <a:solidFill>
                <a:schemeClr val="bg1">
                  <a:lumMod val="50000"/>
                </a:schemeClr>
              </a:solidFill>
              <a:sym typeface="+mn-ea"/>
            </a:endParaRPr>
          </a:p>
          <a:p>
            <a:pPr lvl="0" algn="l">
              <a:buClrTx/>
              <a:buSzTx/>
              <a:buFontTx/>
              <a:buNone/>
            </a:pPr>
            <a:r>
              <a:rPr sz="400" b="1">
                <a:solidFill>
                  <a:schemeClr val="bg1">
                    <a:lumMod val="50000"/>
                  </a:schemeClr>
                </a:solidFill>
                <a:sym typeface="+mn-ea"/>
              </a:rPr>
              <a:t>⑤ Remove the quick plug connector of the positive power cables.</a:t>
            </a:r>
            <a:endParaRPr sz="400" b="1">
              <a:solidFill>
                <a:schemeClr val="bg1">
                  <a:lumMod val="50000"/>
                </a:schemeClr>
              </a:solidFill>
              <a:sym typeface="+mn-ea"/>
            </a:endParaRPr>
          </a:p>
          <a:p>
            <a:pPr lvl="0" algn="l">
              <a:buClrTx/>
              <a:buSzTx/>
              <a:buFontTx/>
              <a:buNone/>
            </a:pPr>
            <a:r>
              <a:rPr sz="400" b="1">
                <a:solidFill>
                  <a:schemeClr val="bg1">
                    <a:lumMod val="50000"/>
                  </a:schemeClr>
                </a:solidFill>
                <a:sym typeface="+mn-ea"/>
              </a:rPr>
              <a:t> </a:t>
            </a:r>
            <a:r>
              <a:rPr lang="en-US" sz="400" b="1">
                <a:solidFill>
                  <a:schemeClr val="bg1">
                    <a:lumMod val="50000"/>
                  </a:schemeClr>
                </a:solidFill>
                <a:sym typeface="+mn-ea"/>
              </a:rPr>
              <a:t>    拆下电源电缆的环形端子。</a:t>
            </a:r>
            <a:endParaRPr lang="en-US" sz="400" b="1">
              <a:solidFill>
                <a:schemeClr val="bg1">
                  <a:lumMod val="50000"/>
                </a:schemeClr>
              </a:solidFill>
              <a:sym typeface="+mn-ea"/>
            </a:endParaRPr>
          </a:p>
          <a:p>
            <a:pPr lvl="0" algn="l">
              <a:buClrTx/>
              <a:buSzTx/>
              <a:buFontTx/>
              <a:buNone/>
            </a:pPr>
            <a:r>
              <a:rPr sz="400" b="1">
                <a:solidFill>
                  <a:schemeClr val="bg1">
                    <a:lumMod val="50000"/>
                  </a:schemeClr>
                </a:solidFill>
                <a:sym typeface="+mn-ea"/>
              </a:rPr>
              <a:t>⑥ Remove the ring terminal of the power cables.</a:t>
            </a:r>
            <a:endParaRPr sz="400" b="1">
              <a:solidFill>
                <a:schemeClr val="bg1">
                  <a:lumMod val="50000"/>
                </a:schemeClr>
              </a:solidFill>
              <a:sym typeface="+mn-ea"/>
            </a:endParaRPr>
          </a:p>
          <a:p>
            <a:pPr lvl="0" algn="l">
              <a:buClrTx/>
              <a:buSzTx/>
              <a:buFontTx/>
              <a:buNone/>
            </a:pPr>
            <a:r>
              <a:rPr lang="en-US" sz="400" b="1">
                <a:solidFill>
                  <a:schemeClr val="bg1">
                    <a:lumMod val="50000"/>
                  </a:schemeClr>
                </a:solidFill>
                <a:sym typeface="+mn-ea"/>
              </a:rPr>
              <a:t>     拆下电源电缆的环形端子。</a:t>
            </a:r>
            <a:endParaRPr lang="en-US" sz="400" b="1">
              <a:solidFill>
                <a:schemeClr val="bg1">
                  <a:lumMod val="50000"/>
                </a:schemeClr>
              </a:solidFill>
              <a:sym typeface="+mn-ea"/>
            </a:endParaRPr>
          </a:p>
        </p:txBody>
      </p:sp>
      <p:sp>
        <p:nvSpPr>
          <p:cNvPr id="84" name="文本框 83"/>
          <p:cNvSpPr txBox="1"/>
          <p:nvPr/>
        </p:nvSpPr>
        <p:spPr>
          <a:xfrm>
            <a:off x="4781550" y="3393440"/>
            <a:ext cx="1783080" cy="829945"/>
          </a:xfrm>
          <a:prstGeom prst="rect">
            <a:avLst/>
          </a:prstGeom>
          <a:noFill/>
        </p:spPr>
        <p:txBody>
          <a:bodyPr wrap="square" rtlCol="0" anchor="t">
            <a:spAutoFit/>
          </a:bodyPr>
          <a:p>
            <a:pPr lvl="0" algn="l">
              <a:buClrTx/>
              <a:buSzTx/>
              <a:buFontTx/>
            </a:pPr>
            <a:r>
              <a:rPr lang="en-US" sz="400" b="1">
                <a:solidFill>
                  <a:srgbClr val="C00000"/>
                </a:solidFill>
                <a:sym typeface="+mn-ea"/>
              </a:rPr>
              <a:t>·</a:t>
            </a:r>
            <a:r>
              <a:rPr lang="en-US" sz="400" b="1">
                <a:solidFill>
                  <a:srgbClr val="C00000"/>
                </a:solidFill>
                <a:sym typeface="+mn-ea"/>
              </a:rPr>
              <a:t> </a:t>
            </a:r>
            <a:r>
              <a:rPr sz="400" b="1">
                <a:solidFill>
                  <a:srgbClr val="C00000"/>
                </a:solidFill>
                <a:sym typeface="+mn-ea"/>
              </a:rPr>
              <a:t>Warning: Follow the steps strictly. And make sure the interface is in good contact.</a:t>
            </a:r>
            <a:endParaRPr sz="400" b="1">
              <a:solidFill>
                <a:srgbClr val="C00000"/>
              </a:solidFill>
              <a:sym typeface="+mn-ea"/>
            </a:endParaRPr>
          </a:p>
          <a:p>
            <a:pPr lvl="0" algn="l">
              <a:buClrTx/>
              <a:buSzTx/>
              <a:buFontTx/>
            </a:pPr>
            <a:r>
              <a:rPr sz="400" b="1">
                <a:solidFill>
                  <a:srgbClr val="C00000"/>
                </a:solidFill>
                <a:sym typeface="+mn-ea"/>
              </a:rPr>
              <a:t>警告:严格按照步骤操作。并确保接口接触良好。</a:t>
            </a:r>
            <a:endParaRPr sz="400" b="1">
              <a:solidFill>
                <a:srgbClr val="C00000"/>
              </a:solidFill>
              <a:sym typeface="+mn-ea"/>
            </a:endParaRPr>
          </a:p>
          <a:p>
            <a:pPr lvl="0" algn="l">
              <a:buClrTx/>
              <a:buSzTx/>
              <a:buFontTx/>
            </a:pPr>
            <a:r>
              <a:rPr lang="en-US" sz="400" b="1">
                <a:solidFill>
                  <a:srgbClr val="C00000"/>
                </a:solidFill>
                <a:sym typeface="+mn-ea"/>
              </a:rPr>
              <a:t>·</a:t>
            </a:r>
            <a:r>
              <a:rPr lang="en-US" sz="400" b="1">
                <a:solidFill>
                  <a:srgbClr val="C00000"/>
                </a:solidFill>
                <a:sym typeface="+mn-ea"/>
              </a:rPr>
              <a:t> </a:t>
            </a:r>
            <a:r>
              <a:rPr sz="400" b="1">
                <a:solidFill>
                  <a:srgbClr val="C00000"/>
                </a:solidFill>
                <a:sym typeface="+mn-ea"/>
              </a:rPr>
              <a:t>Warning: The installation and disconnection of the wiring cables should be operated</a:t>
            </a:r>
            <a:r>
              <a:rPr lang="en-US" sz="400" b="1">
                <a:solidFill>
                  <a:srgbClr val="C00000"/>
                </a:solidFill>
                <a:sym typeface="+mn-ea"/>
              </a:rPr>
              <a:t>  </a:t>
            </a:r>
            <a:r>
              <a:rPr sz="400" b="1">
                <a:solidFill>
                  <a:srgbClr val="C00000"/>
                </a:solidFill>
                <a:sym typeface="+mn-ea"/>
              </a:rPr>
              <a:t>by qualified installers, and the user must not operate in private.</a:t>
            </a:r>
            <a:endParaRPr sz="400" b="1">
              <a:solidFill>
                <a:srgbClr val="C00000"/>
              </a:solidFill>
              <a:sym typeface="+mn-ea"/>
            </a:endParaRPr>
          </a:p>
          <a:p>
            <a:pPr lvl="0" algn="l">
              <a:buClrTx/>
              <a:buSzTx/>
              <a:buFontTx/>
            </a:pPr>
            <a:r>
              <a:rPr sz="400" b="1">
                <a:solidFill>
                  <a:srgbClr val="C00000"/>
                </a:solidFill>
                <a:sym typeface="+mn-ea"/>
              </a:rPr>
              <a:t>警告:应操作接线电缆的安装和断开由合格的安装人员安装，用户不得私自操作。</a:t>
            </a:r>
            <a:endParaRPr sz="400" b="1">
              <a:solidFill>
                <a:srgbClr val="C00000"/>
              </a:solidFill>
              <a:sym typeface="+mn-ea"/>
            </a:endParaRPr>
          </a:p>
          <a:p>
            <a:pPr lvl="0" algn="l">
              <a:buClrTx/>
              <a:buSzTx/>
              <a:buFontTx/>
            </a:pPr>
            <a:r>
              <a:rPr sz="400" b="1">
                <a:solidFill>
                  <a:srgbClr val="C00000"/>
                </a:solidFill>
                <a:sym typeface="+mn-ea"/>
              </a:rPr>
              <a:t> </a:t>
            </a:r>
            <a:r>
              <a:rPr lang="en-US" sz="400" b="1">
                <a:solidFill>
                  <a:srgbClr val="C00000"/>
                </a:solidFill>
                <a:sym typeface="+mn-ea"/>
              </a:rPr>
              <a:t>·</a:t>
            </a:r>
            <a:r>
              <a:rPr lang="en-US" sz="400" b="1">
                <a:solidFill>
                  <a:srgbClr val="C00000"/>
                </a:solidFill>
                <a:sym typeface="+mn-ea"/>
              </a:rPr>
              <a:t> </a:t>
            </a:r>
            <a:r>
              <a:rPr sz="400" b="1">
                <a:solidFill>
                  <a:srgbClr val="C00000"/>
                </a:solidFill>
                <a:sym typeface="+mn-ea"/>
              </a:rPr>
              <a:t>Warning: The power cables may transmit large currents. Please make sure that the children cannot touch the power Cable</a:t>
            </a:r>
            <a:endParaRPr sz="400" b="1">
              <a:solidFill>
                <a:srgbClr val="C00000"/>
              </a:solidFill>
              <a:sym typeface="+mn-ea"/>
            </a:endParaRPr>
          </a:p>
          <a:p>
            <a:pPr lvl="0" algn="l">
              <a:buClrTx/>
              <a:buSzTx/>
              <a:buFontTx/>
            </a:pPr>
            <a:r>
              <a:rPr sz="400" b="1">
                <a:solidFill>
                  <a:srgbClr val="C00000"/>
                </a:solidFill>
                <a:sym typeface="+mn-ea"/>
              </a:rPr>
              <a:t>警告:电源电缆可能传输大电流。请确保儿童无法触摸电源线</a:t>
            </a:r>
            <a:endParaRPr sz="400" b="1">
              <a:solidFill>
                <a:srgbClr val="C00000"/>
              </a:solidFill>
              <a:sym typeface="+mn-ea"/>
            </a:endParaRPr>
          </a:p>
          <a:p>
            <a:pPr lvl="0" algn="l">
              <a:buClrTx/>
              <a:buSzTx/>
              <a:buFontTx/>
            </a:pPr>
            <a:endParaRPr sz="400" b="1">
              <a:solidFill>
                <a:srgbClr val="C00000"/>
              </a:solidFill>
              <a:sym typeface="+mn-ea"/>
            </a:endParaRPr>
          </a:p>
        </p:txBody>
      </p:sp>
      <p:sp>
        <p:nvSpPr>
          <p:cNvPr id="87" name="文本框 86"/>
          <p:cNvSpPr txBox="1"/>
          <p:nvPr/>
        </p:nvSpPr>
        <p:spPr>
          <a:xfrm>
            <a:off x="467995" y="4297045"/>
            <a:ext cx="1419860" cy="198755"/>
          </a:xfrm>
          <a:prstGeom prst="rect">
            <a:avLst/>
          </a:prstGeom>
          <a:noFill/>
        </p:spPr>
        <p:txBody>
          <a:bodyPr rot="0" spcFirstLastPara="0" vert="horz" wrap="square" lIns="91440" tIns="45720" rIns="91440" bIns="45720" numCol="1" spcCol="0" rtlCol="0" fromWordArt="0" anchor="t" anchorCtr="0" forceAA="0" compatLnSpc="0">
            <a:spAutoFit/>
          </a:bodyPr>
          <a:p>
            <a:pPr lvl="0" algn="l">
              <a:buClrTx/>
              <a:buSzTx/>
              <a:buFontTx/>
            </a:pPr>
            <a:r>
              <a:rPr lang="zh-CN" altLang="en-US" sz="700" b="1">
                <a:solidFill>
                  <a:schemeClr val="accent1">
                    <a:lumMod val="50000"/>
                  </a:schemeClr>
                </a:solidFill>
                <a:sym typeface="+mn-ea"/>
              </a:rPr>
              <a:t>Parallel operation</a:t>
            </a:r>
            <a:r>
              <a:rPr lang="zh-CN" altLang="en-US" sz="700" b="1">
                <a:solidFill>
                  <a:schemeClr val="accent1">
                    <a:lumMod val="50000"/>
                  </a:schemeClr>
                </a:solidFill>
                <a:sym typeface="+mn-ea"/>
              </a:rPr>
              <a:t>（</a:t>
            </a:r>
            <a:r>
              <a:rPr lang="zh-CN" altLang="en-US" sz="700" b="1">
                <a:solidFill>
                  <a:schemeClr val="accent1">
                    <a:lumMod val="50000"/>
                  </a:schemeClr>
                </a:solidFill>
                <a:sym typeface="+mn-ea"/>
              </a:rPr>
              <a:t>并联运行</a:t>
            </a:r>
            <a:r>
              <a:rPr lang="zh-CN" altLang="en-US" sz="700" b="1">
                <a:solidFill>
                  <a:schemeClr val="accent1">
                    <a:lumMod val="50000"/>
                  </a:schemeClr>
                </a:solidFill>
                <a:sym typeface="+mn-ea"/>
              </a:rPr>
              <a:t>）</a:t>
            </a:r>
            <a:endParaRPr lang="zh-CN" altLang="en-US" sz="700" b="1">
              <a:solidFill>
                <a:schemeClr val="accent1">
                  <a:lumMod val="50000"/>
                </a:schemeClr>
              </a:solidFill>
              <a:sym typeface="+mn-ea"/>
            </a:endParaRPr>
          </a:p>
        </p:txBody>
      </p:sp>
      <p:sp>
        <p:nvSpPr>
          <p:cNvPr id="88" name="文本框 87"/>
          <p:cNvSpPr txBox="1"/>
          <p:nvPr/>
        </p:nvSpPr>
        <p:spPr>
          <a:xfrm>
            <a:off x="386080" y="4542155"/>
            <a:ext cx="1788160" cy="737235"/>
          </a:xfrm>
          <a:prstGeom prst="rect">
            <a:avLst/>
          </a:prstGeom>
          <a:noFill/>
        </p:spPr>
        <p:txBody>
          <a:bodyPr wrap="square" rtlCol="0" anchor="t">
            <a:spAutoFit/>
          </a:bodyPr>
          <a:p>
            <a:pPr lvl="0" algn="l">
              <a:buClrTx/>
              <a:buSzTx/>
              <a:buFontTx/>
            </a:pPr>
            <a:r>
              <a:rPr lang="en-US" altLang="zh-CN" sz="600">
                <a:solidFill>
                  <a:schemeClr val="accent1">
                    <a:lumMod val="50000"/>
                  </a:schemeClr>
                </a:solidFill>
                <a:sym typeface="+mn-ea"/>
              </a:rPr>
              <a:t>Two Batiery and One Inverte</a:t>
            </a:r>
            <a:r>
              <a:rPr lang="en-US" altLang="zh-CN" sz="600">
                <a:sym typeface="+mn-ea"/>
              </a:rPr>
              <a:t>r</a:t>
            </a:r>
            <a:endParaRPr lang="en-US" altLang="zh-CN" sz="600">
              <a:sym typeface="+mn-ea"/>
            </a:endParaRPr>
          </a:p>
          <a:p>
            <a:pPr lvl="0" algn="l">
              <a:buClrTx/>
              <a:buSzTx/>
              <a:buFontTx/>
            </a:pPr>
            <a:r>
              <a:rPr lang="en-US" altLang="zh-CN" sz="400">
                <a:sym typeface="+mn-ea"/>
              </a:rPr>
              <a:t>（</a:t>
            </a:r>
            <a:r>
              <a:rPr lang="en-US" altLang="zh-CN" sz="400">
                <a:sym typeface="+mn-ea"/>
              </a:rPr>
              <a:t>两个电池和一个逆变器</a:t>
            </a:r>
            <a:r>
              <a:rPr lang="en-US" altLang="zh-CN" sz="400">
                <a:sym typeface="+mn-ea"/>
              </a:rPr>
              <a:t>）</a:t>
            </a:r>
            <a:endParaRPr lang="en-US" altLang="zh-CN" sz="400">
              <a:sym typeface="+mn-ea"/>
            </a:endParaRPr>
          </a:p>
          <a:p>
            <a:pPr lvl="0" algn="l">
              <a:buClrTx/>
              <a:buSzTx/>
              <a:buFontTx/>
            </a:pPr>
            <a:r>
              <a:rPr lang="en-US" altLang="zh-CN" sz="400">
                <a:sym typeface="+mn-ea"/>
              </a:rPr>
              <a:t>① Connect [PAR_A] of batiery 1 to [PAR_A] of batiery 2.</a:t>
            </a:r>
            <a:endParaRPr lang="en-US" altLang="zh-CN" sz="400">
              <a:sym typeface="+mn-ea"/>
            </a:endParaRPr>
          </a:p>
          <a:p>
            <a:pPr lvl="0" algn="l">
              <a:buClrTx/>
              <a:buSzTx/>
              <a:buFontTx/>
            </a:pPr>
            <a:r>
              <a:rPr lang="en-US" altLang="zh-CN" sz="400">
                <a:sym typeface="+mn-ea"/>
              </a:rPr>
              <a:t>将batiery 1的[PAR_A]连接到[PAR_A]</a:t>
            </a:r>
            <a:r>
              <a:rPr lang="en-US" altLang="zh-CN" sz="400">
                <a:sym typeface="+mn-ea"/>
              </a:rPr>
              <a:t>batiery 2</a:t>
            </a:r>
            <a:r>
              <a:rPr lang="en-US" altLang="zh-CN" sz="400">
                <a:sym typeface="+mn-ea"/>
              </a:rPr>
              <a:t>。</a:t>
            </a:r>
            <a:endParaRPr lang="en-US" altLang="zh-CN" sz="400">
              <a:sym typeface="+mn-ea"/>
            </a:endParaRPr>
          </a:p>
          <a:p>
            <a:pPr lvl="0" algn="l">
              <a:buClrTx/>
              <a:buSzTx/>
              <a:buFontTx/>
            </a:pPr>
            <a:r>
              <a:rPr lang="en-US" altLang="zh-CN" sz="400">
                <a:sym typeface="+mn-ea"/>
              </a:rPr>
              <a:t>② Connect [RS485/CAN] of batiery 1 to</a:t>
            </a:r>
            <a:r>
              <a:rPr lang="en-US" altLang="zh-CN" sz="400">
                <a:sym typeface="+mn-ea"/>
              </a:rPr>
              <a:t> </a:t>
            </a:r>
            <a:r>
              <a:rPr lang="en-US" altLang="zh-CN" sz="400">
                <a:sym typeface="+mn-ea"/>
              </a:rPr>
              <a:t>[RS485/CAN] of inverter.</a:t>
            </a:r>
            <a:endParaRPr lang="en-US" altLang="zh-CN" sz="400">
              <a:sym typeface="+mn-ea"/>
            </a:endParaRPr>
          </a:p>
          <a:p>
            <a:pPr lvl="0" algn="l">
              <a:buClrTx/>
              <a:buSzTx/>
              <a:buFontTx/>
            </a:pPr>
            <a:r>
              <a:rPr lang="en-US" altLang="zh-CN" sz="400">
                <a:sym typeface="+mn-ea"/>
              </a:rPr>
              <a:t>将电池1的[RS485/CAN]连接到变频器的[RS485/CAN]。</a:t>
            </a:r>
            <a:endParaRPr lang="en-US" altLang="zh-CN" sz="400">
              <a:sym typeface="+mn-ea"/>
            </a:endParaRPr>
          </a:p>
          <a:p>
            <a:pPr lvl="0" algn="l">
              <a:buClrTx/>
              <a:buSzTx/>
              <a:buFontTx/>
            </a:pPr>
            <a:r>
              <a:rPr lang="en-US" altLang="zh-CN" sz="400">
                <a:sym typeface="+mn-ea"/>
              </a:rPr>
              <a:t>③ Set the Bution-ADR of batiery 1 to “1”.</a:t>
            </a:r>
            <a:endParaRPr lang="en-US" altLang="zh-CN" sz="400">
              <a:sym typeface="+mn-ea"/>
            </a:endParaRPr>
          </a:p>
          <a:p>
            <a:pPr lvl="0" algn="l">
              <a:buClrTx/>
              <a:buSzTx/>
              <a:buFontTx/>
            </a:pPr>
            <a:r>
              <a:rPr lang="en-US" altLang="zh-CN" sz="400">
                <a:sym typeface="+mn-ea"/>
              </a:rPr>
              <a:t>将电池1的分配-ADR设置为“1”。</a:t>
            </a:r>
            <a:endParaRPr lang="en-US" altLang="zh-CN" sz="400">
              <a:sym typeface="+mn-ea"/>
            </a:endParaRPr>
          </a:p>
          <a:p>
            <a:pPr lvl="0" algn="l">
              <a:buClrTx/>
              <a:buSzTx/>
              <a:buFontTx/>
            </a:pPr>
            <a:r>
              <a:rPr lang="en-US" altLang="zh-CN" sz="400">
                <a:sym typeface="+mn-ea"/>
              </a:rPr>
              <a:t>④ Set the Bution-ADR of batiery 2 to “2”.</a:t>
            </a:r>
            <a:endParaRPr lang="en-US" altLang="zh-CN" sz="400">
              <a:sym typeface="+mn-ea"/>
            </a:endParaRPr>
          </a:p>
          <a:p>
            <a:pPr lvl="0" algn="l">
              <a:buClrTx/>
              <a:buSzTx/>
              <a:buFontTx/>
            </a:pPr>
            <a:r>
              <a:rPr lang="en-US" altLang="zh-CN" sz="400">
                <a:sym typeface="+mn-ea"/>
              </a:rPr>
              <a:t>将电池2的分配-ADR设置为“2”。</a:t>
            </a:r>
            <a:endParaRPr lang="en-US" altLang="zh-CN" sz="400">
              <a:sym typeface="+mn-ea"/>
            </a:endParaRPr>
          </a:p>
        </p:txBody>
      </p:sp>
      <p:sp>
        <p:nvSpPr>
          <p:cNvPr id="90" name="文本框 89"/>
          <p:cNvSpPr txBox="1"/>
          <p:nvPr/>
        </p:nvSpPr>
        <p:spPr>
          <a:xfrm>
            <a:off x="2046605" y="4347210"/>
            <a:ext cx="1840230" cy="983615"/>
          </a:xfrm>
          <a:prstGeom prst="rect">
            <a:avLst/>
          </a:prstGeom>
          <a:noFill/>
        </p:spPr>
        <p:txBody>
          <a:bodyPr wrap="square" rtlCol="0" anchor="t">
            <a:spAutoFit/>
          </a:bodyPr>
          <a:p>
            <a:pPr lvl="0" algn="l">
              <a:buClrTx/>
              <a:buSzTx/>
              <a:buFontTx/>
            </a:pPr>
            <a:r>
              <a:rPr lang="en-US" altLang="zh-CN" sz="600">
                <a:solidFill>
                  <a:schemeClr val="accent1">
                    <a:lumMod val="50000"/>
                  </a:schemeClr>
                </a:solidFill>
                <a:sym typeface="+mn-ea"/>
              </a:rPr>
              <a:t>Three Ba</a:t>
            </a:r>
            <a:r>
              <a:rPr lang="en-US" altLang="zh-CN" sz="600">
                <a:solidFill>
                  <a:schemeClr val="accent1">
                    <a:lumMod val="50000"/>
                  </a:schemeClr>
                </a:solidFill>
                <a:sym typeface="+mn-ea"/>
              </a:rPr>
              <a:t>ti</a:t>
            </a:r>
            <a:r>
              <a:rPr lang="en-US" altLang="zh-CN" sz="600">
                <a:solidFill>
                  <a:schemeClr val="accent1">
                    <a:lumMod val="50000"/>
                  </a:schemeClr>
                </a:solidFill>
                <a:sym typeface="+mn-ea"/>
              </a:rPr>
              <a:t>ery and One Inverter</a:t>
            </a:r>
            <a:endParaRPr lang="en-US" altLang="zh-CN" sz="600">
              <a:solidFill>
                <a:schemeClr val="accent1">
                  <a:lumMod val="50000"/>
                </a:schemeClr>
              </a:solidFill>
              <a:sym typeface="+mn-ea"/>
            </a:endParaRPr>
          </a:p>
          <a:p>
            <a:pPr lvl="0" algn="l">
              <a:buClrTx/>
              <a:buSzTx/>
              <a:buFontTx/>
            </a:pPr>
            <a:r>
              <a:rPr lang="en-US" altLang="zh-CN" sz="400">
                <a:sym typeface="+mn-ea"/>
              </a:rPr>
              <a:t>（</a:t>
            </a:r>
            <a:r>
              <a:rPr lang="en-US" altLang="zh-CN" sz="400">
                <a:sym typeface="+mn-ea"/>
              </a:rPr>
              <a:t>三个电池和一个逆变器</a:t>
            </a:r>
            <a:r>
              <a:rPr lang="en-US" altLang="zh-CN" sz="400">
                <a:sym typeface="+mn-ea"/>
              </a:rPr>
              <a:t>）</a:t>
            </a:r>
            <a:endParaRPr lang="en-US" altLang="zh-CN" sz="400">
              <a:sym typeface="+mn-ea"/>
            </a:endParaRPr>
          </a:p>
          <a:p>
            <a:pPr lvl="0" algn="l">
              <a:buClrTx/>
              <a:buSzTx/>
              <a:buFontTx/>
            </a:pPr>
            <a:r>
              <a:rPr lang="en-US" altLang="zh-CN" sz="400">
                <a:sym typeface="+mn-ea"/>
              </a:rPr>
              <a:t>① Connect [PAR_A] of ba</a:t>
            </a:r>
            <a:r>
              <a:rPr lang="en-US" altLang="zh-CN" sz="400">
                <a:sym typeface="+mn-ea"/>
              </a:rPr>
              <a:t>ti</a:t>
            </a:r>
            <a:r>
              <a:rPr lang="en-US" altLang="zh-CN" sz="400">
                <a:sym typeface="+mn-ea"/>
              </a:rPr>
              <a:t>ery 1 to [PAR_A] of ba</a:t>
            </a:r>
            <a:r>
              <a:rPr lang="en-US" altLang="zh-CN" sz="400">
                <a:sym typeface="+mn-ea"/>
              </a:rPr>
              <a:t>ti</a:t>
            </a:r>
            <a:r>
              <a:rPr lang="en-US" altLang="zh-CN" sz="400">
                <a:sym typeface="+mn-ea"/>
              </a:rPr>
              <a:t>ery 2.</a:t>
            </a:r>
            <a:endParaRPr lang="en-US" altLang="zh-CN" sz="400">
              <a:sym typeface="+mn-ea"/>
            </a:endParaRPr>
          </a:p>
          <a:p>
            <a:pPr lvl="0" algn="l">
              <a:buClrTx/>
              <a:buSzTx/>
              <a:buFontTx/>
            </a:pPr>
            <a:r>
              <a:rPr lang="en-US" altLang="zh-CN" sz="400">
                <a:sym typeface="+mn-ea"/>
              </a:rPr>
              <a:t>将batiery 1的[PAR_A]连接到batiery 2的[PAR_A]。</a:t>
            </a:r>
            <a:endParaRPr lang="en-US" altLang="zh-CN" sz="400">
              <a:sym typeface="+mn-ea"/>
            </a:endParaRPr>
          </a:p>
          <a:p>
            <a:pPr lvl="0" algn="l">
              <a:buClrTx/>
              <a:buSzTx/>
              <a:buFontTx/>
            </a:pPr>
            <a:r>
              <a:rPr lang="en-US" altLang="zh-CN" sz="400">
                <a:sym typeface="+mn-ea"/>
              </a:rPr>
              <a:t>② Connect [PAR_B] of ba</a:t>
            </a:r>
            <a:r>
              <a:rPr lang="en-US" altLang="zh-CN" sz="400">
                <a:sym typeface="+mn-ea"/>
              </a:rPr>
              <a:t>ti</a:t>
            </a:r>
            <a:r>
              <a:rPr lang="en-US" altLang="zh-CN" sz="400">
                <a:sym typeface="+mn-ea"/>
              </a:rPr>
              <a:t>ery 2 to [PAR_B] of ba</a:t>
            </a:r>
            <a:r>
              <a:rPr lang="en-US" altLang="zh-CN" sz="400">
                <a:sym typeface="+mn-ea"/>
              </a:rPr>
              <a:t>ti</a:t>
            </a:r>
            <a:r>
              <a:rPr lang="en-US" altLang="zh-CN" sz="400">
                <a:sym typeface="+mn-ea"/>
              </a:rPr>
              <a:t>ery 3.</a:t>
            </a:r>
            <a:endParaRPr lang="en-US" altLang="zh-CN" sz="400">
              <a:sym typeface="+mn-ea"/>
            </a:endParaRPr>
          </a:p>
          <a:p>
            <a:pPr lvl="0" algn="l">
              <a:buClrTx/>
              <a:buSzTx/>
              <a:buFontTx/>
            </a:pPr>
            <a:r>
              <a:rPr lang="en-US" altLang="zh-CN" sz="400">
                <a:sym typeface="+mn-ea"/>
              </a:rPr>
              <a:t>将batiery 2的[PAR_B]连接到batiery 3的[PAR_B]。</a:t>
            </a:r>
            <a:endParaRPr lang="en-US" altLang="zh-CN" sz="400">
              <a:sym typeface="+mn-ea"/>
            </a:endParaRPr>
          </a:p>
          <a:p>
            <a:pPr lvl="0" algn="l">
              <a:buClrTx/>
              <a:buSzTx/>
              <a:buFontTx/>
            </a:pPr>
            <a:r>
              <a:rPr lang="en-US" altLang="zh-CN" sz="400">
                <a:sym typeface="+mn-ea"/>
              </a:rPr>
              <a:t>③ Connect [RS485/CAN] of ba</a:t>
            </a:r>
            <a:r>
              <a:rPr lang="en-US" altLang="zh-CN" sz="400">
                <a:sym typeface="+mn-ea"/>
              </a:rPr>
              <a:t>ti</a:t>
            </a:r>
            <a:r>
              <a:rPr lang="en-US" altLang="zh-CN" sz="400">
                <a:sym typeface="+mn-ea"/>
              </a:rPr>
              <a:t>ery 1 to [RS485/CAN] of inverter.</a:t>
            </a:r>
            <a:endParaRPr lang="en-US" altLang="zh-CN" sz="400">
              <a:sym typeface="+mn-ea"/>
            </a:endParaRPr>
          </a:p>
          <a:p>
            <a:pPr lvl="0" algn="l">
              <a:buClrTx/>
              <a:buSzTx/>
              <a:buFontTx/>
            </a:pPr>
            <a:r>
              <a:rPr lang="en-US" altLang="zh-CN" sz="400">
                <a:sym typeface="+mn-ea"/>
              </a:rPr>
              <a:t>将电池1的[RS485/CAN]连接到变频器的[RS485/CAN]。</a:t>
            </a:r>
            <a:endParaRPr lang="en-US" altLang="zh-CN" sz="400">
              <a:sym typeface="+mn-ea"/>
            </a:endParaRPr>
          </a:p>
          <a:p>
            <a:pPr lvl="0" algn="l">
              <a:buClrTx/>
              <a:buSzTx/>
              <a:buFontTx/>
            </a:pPr>
            <a:r>
              <a:rPr lang="en-US" altLang="zh-CN" sz="400">
                <a:sym typeface="+mn-ea"/>
              </a:rPr>
              <a:t>④ Set the Bu</a:t>
            </a:r>
            <a:r>
              <a:rPr lang="en-US" altLang="zh-CN" sz="400">
                <a:sym typeface="+mn-ea"/>
              </a:rPr>
              <a:t>ti</a:t>
            </a:r>
            <a:r>
              <a:rPr lang="en-US" altLang="zh-CN" sz="400">
                <a:sym typeface="+mn-ea"/>
              </a:rPr>
              <a:t>on-ADR of ba</a:t>
            </a:r>
            <a:r>
              <a:rPr lang="en-US" altLang="zh-CN" sz="400">
                <a:sym typeface="+mn-ea"/>
              </a:rPr>
              <a:t>ti</a:t>
            </a:r>
            <a:r>
              <a:rPr lang="en-US" altLang="zh-CN" sz="400">
                <a:sym typeface="+mn-ea"/>
              </a:rPr>
              <a:t>ery 1 to “1”.</a:t>
            </a:r>
            <a:endParaRPr lang="en-US" altLang="zh-CN" sz="400">
              <a:sym typeface="+mn-ea"/>
            </a:endParaRPr>
          </a:p>
          <a:p>
            <a:pPr lvl="0" algn="l">
              <a:buClrTx/>
              <a:buSzTx/>
              <a:buFontTx/>
            </a:pPr>
            <a:r>
              <a:rPr lang="en-US" altLang="zh-CN" sz="400">
                <a:sym typeface="+mn-ea"/>
              </a:rPr>
              <a:t>将电池1的分配-ADR设置为“1”。</a:t>
            </a:r>
            <a:endParaRPr lang="en-US" altLang="zh-CN" sz="400">
              <a:sym typeface="+mn-ea"/>
            </a:endParaRPr>
          </a:p>
          <a:p>
            <a:pPr lvl="0" algn="l">
              <a:buClrTx/>
              <a:buSzTx/>
              <a:buFontTx/>
            </a:pPr>
            <a:r>
              <a:rPr lang="en-US" altLang="zh-CN" sz="400">
                <a:sym typeface="+mn-ea"/>
              </a:rPr>
              <a:t>⑤ Set the Bu</a:t>
            </a:r>
            <a:r>
              <a:rPr lang="en-US" altLang="zh-CN" sz="400">
                <a:sym typeface="+mn-ea"/>
              </a:rPr>
              <a:t>ti</a:t>
            </a:r>
            <a:r>
              <a:rPr lang="en-US" altLang="zh-CN" sz="400">
                <a:sym typeface="+mn-ea"/>
              </a:rPr>
              <a:t>on-ADR of ba</a:t>
            </a:r>
            <a:r>
              <a:rPr lang="en-US" altLang="zh-CN" sz="400">
                <a:sym typeface="+mn-ea"/>
              </a:rPr>
              <a:t>ti</a:t>
            </a:r>
            <a:r>
              <a:rPr lang="en-US" altLang="zh-CN" sz="400">
                <a:sym typeface="+mn-ea"/>
              </a:rPr>
              <a:t>ery 2 to “2”.</a:t>
            </a:r>
            <a:endParaRPr lang="en-US" altLang="zh-CN" sz="400">
              <a:sym typeface="+mn-ea"/>
            </a:endParaRPr>
          </a:p>
          <a:p>
            <a:pPr lvl="0" algn="l">
              <a:buClrTx/>
              <a:buSzTx/>
              <a:buFontTx/>
            </a:pPr>
            <a:r>
              <a:rPr lang="en-US" altLang="zh-CN" sz="400">
                <a:sym typeface="+mn-ea"/>
              </a:rPr>
              <a:t>将电池2的分配-ADR设置为“2”。</a:t>
            </a:r>
            <a:endParaRPr lang="en-US" altLang="zh-CN" sz="400">
              <a:sym typeface="+mn-ea"/>
            </a:endParaRPr>
          </a:p>
          <a:p>
            <a:pPr lvl="0" algn="l">
              <a:buClrTx/>
              <a:buSzTx/>
              <a:buFontTx/>
            </a:pPr>
            <a:r>
              <a:rPr lang="en-US" altLang="zh-CN" sz="400">
                <a:sym typeface="+mn-ea"/>
              </a:rPr>
              <a:t>⑥ Set the Bu</a:t>
            </a:r>
            <a:r>
              <a:rPr lang="en-US" altLang="zh-CN" sz="400">
                <a:sym typeface="+mn-ea"/>
              </a:rPr>
              <a:t>ti</a:t>
            </a:r>
            <a:r>
              <a:rPr lang="en-US" altLang="zh-CN" sz="400">
                <a:sym typeface="+mn-ea"/>
              </a:rPr>
              <a:t>on-ADR of ba</a:t>
            </a:r>
            <a:r>
              <a:rPr lang="en-US" altLang="zh-CN" sz="400">
                <a:sym typeface="+mn-ea"/>
              </a:rPr>
              <a:t>ti</a:t>
            </a:r>
            <a:r>
              <a:rPr lang="en-US" altLang="zh-CN" sz="400">
                <a:sym typeface="+mn-ea"/>
              </a:rPr>
              <a:t>ery 3 to “3”.</a:t>
            </a:r>
            <a:endParaRPr lang="en-US" altLang="zh-CN" sz="400">
              <a:sym typeface="+mn-ea"/>
            </a:endParaRPr>
          </a:p>
          <a:p>
            <a:pPr lvl="0" algn="l">
              <a:buClrTx/>
              <a:buSzTx/>
              <a:buFontTx/>
            </a:pPr>
            <a:r>
              <a:rPr lang="en-US" altLang="zh-CN" sz="400">
                <a:sym typeface="+mn-ea"/>
              </a:rPr>
              <a:t>将电池3的分配-ADR设置为“3”。</a:t>
            </a:r>
            <a:endParaRPr lang="en-US" altLang="zh-CN" sz="400">
              <a:sym typeface="+mn-ea"/>
            </a:endParaRPr>
          </a:p>
        </p:txBody>
      </p:sp>
      <p:sp>
        <p:nvSpPr>
          <p:cNvPr id="91" name="文本框 90"/>
          <p:cNvSpPr txBox="1"/>
          <p:nvPr/>
        </p:nvSpPr>
        <p:spPr>
          <a:xfrm>
            <a:off x="3668395" y="4347210"/>
            <a:ext cx="1771015" cy="846455"/>
          </a:xfrm>
          <a:prstGeom prst="rect">
            <a:avLst/>
          </a:prstGeom>
          <a:noFill/>
        </p:spPr>
        <p:txBody>
          <a:bodyPr wrap="square" rtlCol="0" anchor="t">
            <a:noAutofit/>
          </a:bodyPr>
          <a:p>
            <a:pPr lvl="0" algn="l">
              <a:buClrTx/>
              <a:buSzTx/>
              <a:buFontTx/>
            </a:pPr>
            <a:r>
              <a:rPr lang="en-US" altLang="zh-CN" sz="600">
                <a:solidFill>
                  <a:schemeClr val="accent1">
                    <a:lumMod val="50000"/>
                  </a:schemeClr>
                </a:solidFill>
                <a:sym typeface="+mn-ea"/>
              </a:rPr>
              <a:t>Four Ba</a:t>
            </a:r>
            <a:r>
              <a:rPr lang="en-US" altLang="zh-CN" sz="600">
                <a:solidFill>
                  <a:schemeClr val="accent1">
                    <a:lumMod val="50000"/>
                  </a:schemeClr>
                </a:solidFill>
                <a:sym typeface="+mn-ea"/>
              </a:rPr>
              <a:t>ti</a:t>
            </a:r>
            <a:r>
              <a:rPr lang="en-US" altLang="zh-CN" sz="600">
                <a:solidFill>
                  <a:schemeClr val="accent1">
                    <a:lumMod val="50000"/>
                  </a:schemeClr>
                </a:solidFill>
                <a:sym typeface="+mn-ea"/>
              </a:rPr>
              <a:t>ery and Two Inverter</a:t>
            </a:r>
            <a:endParaRPr lang="en-US" altLang="zh-CN" sz="600">
              <a:solidFill>
                <a:schemeClr val="accent1">
                  <a:lumMod val="50000"/>
                </a:schemeClr>
              </a:solidFill>
              <a:sym typeface="+mn-ea"/>
            </a:endParaRPr>
          </a:p>
          <a:p>
            <a:pPr lvl="0" algn="l">
              <a:buClrTx/>
              <a:buSzTx/>
              <a:buFontTx/>
            </a:pPr>
            <a:r>
              <a:rPr lang="zh-CN" altLang="en-US" sz="400">
                <a:sym typeface="+mn-ea"/>
              </a:rPr>
              <a:t>（</a:t>
            </a:r>
            <a:r>
              <a:rPr lang="zh-CN" altLang="en-US" sz="400">
                <a:sym typeface="+mn-ea"/>
              </a:rPr>
              <a:t>四个电池和两个逆变器）</a:t>
            </a:r>
            <a:endParaRPr lang="en-US" altLang="zh-CN" sz="400">
              <a:sym typeface="+mn-ea"/>
            </a:endParaRPr>
          </a:p>
          <a:p>
            <a:pPr lvl="0" algn="l">
              <a:buClrTx/>
              <a:buSzTx/>
              <a:buFontTx/>
            </a:pPr>
            <a:r>
              <a:rPr lang="en-US" altLang="zh-CN" sz="400">
                <a:sym typeface="+mn-ea"/>
              </a:rPr>
              <a:t>① Connect [PAR_A] of ba</a:t>
            </a:r>
            <a:r>
              <a:rPr lang="en-US" altLang="zh-CN" sz="400">
                <a:sym typeface="+mn-ea"/>
              </a:rPr>
              <a:t>ti</a:t>
            </a:r>
            <a:r>
              <a:rPr lang="en-US" altLang="zh-CN" sz="400">
                <a:sym typeface="+mn-ea"/>
              </a:rPr>
              <a:t>ery 1 to [PAR_A] of ba</a:t>
            </a:r>
            <a:r>
              <a:rPr lang="en-US" altLang="zh-CN" sz="400">
                <a:sym typeface="+mn-ea"/>
              </a:rPr>
              <a:t>ti</a:t>
            </a:r>
            <a:r>
              <a:rPr lang="en-US" altLang="zh-CN" sz="400">
                <a:sym typeface="+mn-ea"/>
              </a:rPr>
              <a:t>ery 2.</a:t>
            </a:r>
            <a:endParaRPr lang="en-US" altLang="zh-CN" sz="400">
              <a:sym typeface="+mn-ea"/>
            </a:endParaRPr>
          </a:p>
          <a:p>
            <a:pPr lvl="0" algn="l">
              <a:buClrTx/>
              <a:buSzTx/>
              <a:buFontTx/>
            </a:pPr>
            <a:r>
              <a:rPr lang="en-US" altLang="zh-CN" sz="400">
                <a:sym typeface="+mn-ea"/>
              </a:rPr>
              <a:t>将batiery 1的[PAR_A]连接到batiery 2的[PAR_A]。</a:t>
            </a:r>
            <a:endParaRPr lang="en-US" altLang="zh-CN" sz="400">
              <a:sym typeface="+mn-ea"/>
            </a:endParaRPr>
          </a:p>
          <a:p>
            <a:pPr lvl="0" algn="l">
              <a:buClrTx/>
              <a:buSzTx/>
              <a:buFontTx/>
            </a:pPr>
            <a:r>
              <a:rPr lang="en-US" altLang="zh-CN" sz="400">
                <a:sym typeface="+mn-ea"/>
              </a:rPr>
              <a:t>② Connect [PAR_B] of ba</a:t>
            </a:r>
            <a:r>
              <a:rPr lang="en-US" altLang="zh-CN" sz="400">
                <a:sym typeface="+mn-ea"/>
              </a:rPr>
              <a:t>ti</a:t>
            </a:r>
            <a:r>
              <a:rPr lang="en-US" altLang="zh-CN" sz="400">
                <a:sym typeface="+mn-ea"/>
              </a:rPr>
              <a:t>ery 2 to [PAR_B] of ba</a:t>
            </a:r>
            <a:r>
              <a:rPr lang="en-US" altLang="zh-CN" sz="400">
                <a:sym typeface="+mn-ea"/>
              </a:rPr>
              <a:t>ti</a:t>
            </a:r>
            <a:r>
              <a:rPr lang="en-US" altLang="zh-CN" sz="400">
                <a:sym typeface="+mn-ea"/>
              </a:rPr>
              <a:t>ery 3.</a:t>
            </a:r>
            <a:endParaRPr lang="en-US" altLang="zh-CN" sz="400">
              <a:sym typeface="+mn-ea"/>
            </a:endParaRPr>
          </a:p>
          <a:p>
            <a:pPr lvl="0" algn="l">
              <a:buClrTx/>
              <a:buSzTx/>
              <a:buFontTx/>
            </a:pPr>
            <a:r>
              <a:rPr lang="en-US" altLang="zh-CN" sz="400">
                <a:sym typeface="+mn-ea"/>
              </a:rPr>
              <a:t>将batiery 2的[PAR_B]连接到batiery 3的[PAR_B]。</a:t>
            </a:r>
            <a:endParaRPr lang="en-US" altLang="zh-CN" sz="400">
              <a:sym typeface="+mn-ea"/>
            </a:endParaRPr>
          </a:p>
          <a:p>
            <a:pPr lvl="0" algn="l">
              <a:buClrTx/>
              <a:buSzTx/>
              <a:buFontTx/>
            </a:pPr>
            <a:r>
              <a:rPr lang="en-US" altLang="zh-CN" sz="400">
                <a:sym typeface="+mn-ea"/>
              </a:rPr>
              <a:t>③ Connect [PAR_A] of ba</a:t>
            </a:r>
            <a:r>
              <a:rPr lang="en-US" altLang="zh-CN" sz="400">
                <a:sym typeface="+mn-ea"/>
              </a:rPr>
              <a:t>ti</a:t>
            </a:r>
            <a:r>
              <a:rPr lang="en-US" altLang="zh-CN" sz="400">
                <a:sym typeface="+mn-ea"/>
              </a:rPr>
              <a:t>ery 3 to [PAR_A] of ba</a:t>
            </a:r>
            <a:r>
              <a:rPr lang="en-US" altLang="zh-CN" sz="400">
                <a:sym typeface="+mn-ea"/>
              </a:rPr>
              <a:t>ti</a:t>
            </a:r>
            <a:r>
              <a:rPr lang="en-US" altLang="zh-CN" sz="400">
                <a:sym typeface="+mn-ea"/>
              </a:rPr>
              <a:t>ery 4.</a:t>
            </a:r>
            <a:endParaRPr lang="en-US" altLang="zh-CN" sz="400">
              <a:sym typeface="+mn-ea"/>
            </a:endParaRPr>
          </a:p>
          <a:p>
            <a:pPr lvl="0" algn="l">
              <a:buClrTx/>
              <a:buSzTx/>
              <a:buFontTx/>
            </a:pPr>
            <a:r>
              <a:rPr lang="en-US" altLang="zh-CN" sz="400">
                <a:sym typeface="+mn-ea"/>
              </a:rPr>
              <a:t>将batiery 3的[PAR_A]连接到batiery 4的[PAR_A]。</a:t>
            </a:r>
            <a:endParaRPr lang="en-US" altLang="zh-CN" sz="400">
              <a:sym typeface="+mn-ea"/>
            </a:endParaRPr>
          </a:p>
          <a:p>
            <a:pPr lvl="0" algn="l">
              <a:buClrTx/>
              <a:buSzTx/>
              <a:buFontTx/>
            </a:pPr>
            <a:r>
              <a:rPr lang="en-US" altLang="zh-CN" sz="400">
                <a:sym typeface="+mn-ea"/>
              </a:rPr>
              <a:t>④ Connect [RS485/CAN] of ba</a:t>
            </a:r>
            <a:r>
              <a:rPr lang="en-US" altLang="zh-CN" sz="400">
                <a:sym typeface="+mn-ea"/>
              </a:rPr>
              <a:t>ti</a:t>
            </a:r>
            <a:r>
              <a:rPr lang="en-US" altLang="zh-CN" sz="400">
                <a:sym typeface="+mn-ea"/>
              </a:rPr>
              <a:t>ery 1 to [RS485/CAN] of inverter 1.</a:t>
            </a:r>
            <a:endParaRPr lang="en-US" altLang="zh-CN" sz="400">
              <a:sym typeface="+mn-ea"/>
            </a:endParaRPr>
          </a:p>
          <a:p>
            <a:pPr lvl="0" algn="l">
              <a:buClrTx/>
              <a:buSzTx/>
              <a:buFontTx/>
            </a:pPr>
            <a:r>
              <a:rPr lang="en-US" altLang="zh-CN" sz="400">
                <a:sym typeface="+mn-ea"/>
              </a:rPr>
              <a:t>将电池1的[RS485/CAN]连接到逆变器1的[RS485/CAN]。</a:t>
            </a:r>
            <a:endParaRPr lang="en-US" altLang="zh-CN" sz="400">
              <a:sym typeface="+mn-ea"/>
            </a:endParaRPr>
          </a:p>
          <a:p>
            <a:pPr lvl="0" algn="l">
              <a:buClrTx/>
              <a:buSzTx/>
              <a:buFontTx/>
            </a:pPr>
            <a:r>
              <a:rPr lang="en-US" altLang="zh-CN" sz="400">
                <a:sym typeface="+mn-ea"/>
              </a:rPr>
              <a:t>⑤ Set the Bution-ADR of batiery 1 to “1”.</a:t>
            </a:r>
            <a:endParaRPr lang="en-US" altLang="zh-CN" sz="400">
              <a:sym typeface="+mn-ea"/>
            </a:endParaRPr>
          </a:p>
          <a:p>
            <a:pPr lvl="0" algn="l">
              <a:buClrTx/>
              <a:buSzTx/>
              <a:buFontTx/>
            </a:pPr>
            <a:r>
              <a:rPr lang="en-US" altLang="zh-CN" sz="400">
                <a:sym typeface="+mn-ea"/>
              </a:rPr>
              <a:t>将电池1的分配-ADR设置为“1”。</a:t>
            </a:r>
            <a:endParaRPr lang="en-US" altLang="zh-CN" sz="400">
              <a:sym typeface="+mn-ea"/>
            </a:endParaRPr>
          </a:p>
          <a:p>
            <a:pPr lvl="0" algn="l">
              <a:buClrTx/>
              <a:buSzTx/>
              <a:buFontTx/>
            </a:pPr>
            <a:endParaRPr lang="en-US" altLang="zh-CN" sz="400">
              <a:sym typeface="+mn-ea"/>
            </a:endParaRPr>
          </a:p>
        </p:txBody>
      </p:sp>
      <p:sp>
        <p:nvSpPr>
          <p:cNvPr id="92" name="文本框 91"/>
          <p:cNvSpPr txBox="1"/>
          <p:nvPr/>
        </p:nvSpPr>
        <p:spPr>
          <a:xfrm>
            <a:off x="5313680" y="4610100"/>
            <a:ext cx="1368425" cy="583565"/>
          </a:xfrm>
          <a:prstGeom prst="rect">
            <a:avLst/>
          </a:prstGeom>
          <a:noFill/>
        </p:spPr>
        <p:txBody>
          <a:bodyPr wrap="square" rtlCol="0" anchor="t">
            <a:spAutoFit/>
          </a:bodyPr>
          <a:p>
            <a:pPr lvl="0" algn="l">
              <a:buClrTx/>
              <a:buSzTx/>
              <a:buFontTx/>
            </a:pPr>
            <a:r>
              <a:rPr lang="en-US" altLang="zh-CN" sz="400">
                <a:sym typeface="+mn-ea"/>
              </a:rPr>
              <a:t>⑥ Set the Bution-ADR of batiery 2 to “2”.</a:t>
            </a:r>
            <a:endParaRPr lang="en-US" altLang="zh-CN" sz="400">
              <a:sym typeface="+mn-ea"/>
            </a:endParaRPr>
          </a:p>
          <a:p>
            <a:pPr lvl="0" algn="l">
              <a:buClrTx/>
              <a:buSzTx/>
              <a:buFontTx/>
            </a:pPr>
            <a:r>
              <a:rPr lang="en-US" altLang="zh-CN" sz="400">
                <a:sym typeface="+mn-ea"/>
              </a:rPr>
              <a:t>将电池2的分配-ADR设置为“2”。</a:t>
            </a:r>
            <a:endParaRPr lang="en-US" altLang="zh-CN" sz="400">
              <a:sym typeface="+mn-ea"/>
            </a:endParaRPr>
          </a:p>
          <a:p>
            <a:pPr lvl="0" algn="l">
              <a:buClrTx/>
              <a:buSzTx/>
              <a:buFontTx/>
            </a:pPr>
            <a:r>
              <a:rPr lang="en-US" altLang="zh-CN" sz="400">
                <a:sym typeface="+mn-ea"/>
              </a:rPr>
              <a:t>⑦ Set the Bution-ADR of batiery 3 to “3”.</a:t>
            </a:r>
            <a:endParaRPr lang="en-US" altLang="zh-CN" sz="400">
              <a:sym typeface="+mn-ea"/>
            </a:endParaRPr>
          </a:p>
          <a:p>
            <a:pPr lvl="0" algn="l">
              <a:buClrTx/>
              <a:buSzTx/>
              <a:buFontTx/>
            </a:pPr>
            <a:r>
              <a:rPr lang="en-US" altLang="zh-CN" sz="400">
                <a:sym typeface="+mn-ea"/>
              </a:rPr>
              <a:t>将电池3的分配-ADR设置为“3”。</a:t>
            </a:r>
            <a:endParaRPr lang="en-US" altLang="zh-CN" sz="400">
              <a:sym typeface="+mn-ea"/>
            </a:endParaRPr>
          </a:p>
          <a:p>
            <a:pPr lvl="0" algn="l">
              <a:buClrTx/>
              <a:buSzTx/>
              <a:buFontTx/>
            </a:pPr>
            <a:r>
              <a:rPr lang="en-US" altLang="zh-CN" sz="400">
                <a:sym typeface="+mn-ea"/>
              </a:rPr>
              <a:t>⑧ Set the Bution-ADR of batiery 4 to “4”.</a:t>
            </a:r>
            <a:endParaRPr lang="en-US" altLang="zh-CN" sz="400">
              <a:sym typeface="+mn-ea"/>
            </a:endParaRPr>
          </a:p>
          <a:p>
            <a:pPr lvl="0" algn="l">
              <a:buClrTx/>
              <a:buSzTx/>
              <a:buFontTx/>
            </a:pPr>
            <a:r>
              <a:rPr lang="en-US" altLang="zh-CN" sz="400">
                <a:sym typeface="+mn-ea"/>
              </a:rPr>
              <a:t>将电池4的分配-ADR设置为“4”。</a:t>
            </a:r>
            <a:endParaRPr lang="en-US" altLang="zh-CN" sz="400">
              <a:sym typeface="+mn-ea"/>
            </a:endParaRPr>
          </a:p>
          <a:p>
            <a:pPr lvl="0" algn="l">
              <a:buClrTx/>
              <a:buSzTx/>
              <a:buFontTx/>
            </a:pPr>
            <a:r>
              <a:rPr lang="en-US" altLang="zh-CN" sz="400">
                <a:sym typeface="+mn-ea"/>
              </a:rPr>
              <a:t>⑨ Connect [BMS] of Inverter 1 to [BMS] of Inverter 2.</a:t>
            </a:r>
            <a:endParaRPr lang="en-US" altLang="zh-CN" sz="400">
              <a:sym typeface="+mn-ea"/>
            </a:endParaRPr>
          </a:p>
          <a:p>
            <a:pPr lvl="0" algn="l">
              <a:buClrTx/>
              <a:buSzTx/>
              <a:buFontTx/>
            </a:pPr>
            <a:r>
              <a:rPr lang="en-US" altLang="zh-CN" sz="400">
                <a:sym typeface="+mn-ea"/>
              </a:rPr>
              <a:t>将逆变器1的[BMS]连接到逆变器2的[BMS]。</a:t>
            </a:r>
            <a:endParaRPr lang="en-US" altLang="zh-CN" sz="400">
              <a:sym typeface="+mn-ea"/>
            </a:endParaRPr>
          </a:p>
        </p:txBody>
      </p:sp>
      <p:grpSp>
        <p:nvGrpSpPr>
          <p:cNvPr id="3" name="组合 2"/>
          <p:cNvGrpSpPr/>
          <p:nvPr/>
        </p:nvGrpSpPr>
        <p:grpSpPr>
          <a:xfrm>
            <a:off x="4970145" y="9180830"/>
            <a:ext cx="1663065" cy="177800"/>
            <a:chOff x="6387" y="14103"/>
            <a:chExt cx="3898" cy="418"/>
          </a:xfrm>
        </p:grpSpPr>
        <p:pic>
          <p:nvPicPr>
            <p:cNvPr id="32" name="IM 51"/>
            <p:cNvPicPr/>
            <p:nvPr/>
          </p:nvPicPr>
          <p:blipFill>
            <a:blip r:embed="rId12"/>
            <a:stretch>
              <a:fillRect/>
            </a:stretch>
          </p:blipFill>
          <p:spPr>
            <a:xfrm>
              <a:off x="6387" y="14171"/>
              <a:ext cx="1074" cy="342"/>
            </a:xfrm>
            <a:prstGeom prst="rect">
              <a:avLst/>
            </a:prstGeom>
          </p:spPr>
        </p:pic>
        <p:pic>
          <p:nvPicPr>
            <p:cNvPr id="50" name="IM 50"/>
            <p:cNvPicPr/>
            <p:nvPr/>
          </p:nvPicPr>
          <p:blipFill>
            <a:blip r:embed="rId13"/>
            <a:stretch>
              <a:fillRect/>
            </a:stretch>
          </p:blipFill>
          <p:spPr>
            <a:xfrm>
              <a:off x="9843" y="14103"/>
              <a:ext cx="442" cy="410"/>
            </a:xfrm>
            <a:prstGeom prst="rect">
              <a:avLst/>
            </a:prstGeom>
          </p:spPr>
        </p:pic>
        <p:pic>
          <p:nvPicPr>
            <p:cNvPr id="54" name="IM 54"/>
            <p:cNvPicPr/>
            <p:nvPr/>
          </p:nvPicPr>
          <p:blipFill>
            <a:blip r:embed="rId14"/>
            <a:stretch>
              <a:fillRect/>
            </a:stretch>
          </p:blipFill>
          <p:spPr>
            <a:xfrm>
              <a:off x="9157" y="14103"/>
              <a:ext cx="433" cy="410"/>
            </a:xfrm>
            <a:prstGeom prst="rect">
              <a:avLst/>
            </a:prstGeom>
          </p:spPr>
        </p:pic>
        <p:pic>
          <p:nvPicPr>
            <p:cNvPr id="49" name="IM 49"/>
            <p:cNvPicPr/>
            <p:nvPr/>
          </p:nvPicPr>
          <p:blipFill>
            <a:blip r:embed="rId15"/>
            <a:stretch>
              <a:fillRect/>
            </a:stretch>
          </p:blipFill>
          <p:spPr>
            <a:xfrm>
              <a:off x="8398" y="14103"/>
              <a:ext cx="483" cy="410"/>
            </a:xfrm>
            <a:prstGeom prst="rect">
              <a:avLst/>
            </a:prstGeom>
          </p:spPr>
        </p:pic>
        <p:pic>
          <p:nvPicPr>
            <p:cNvPr id="53" name="IM 53"/>
            <p:cNvPicPr/>
            <p:nvPr/>
          </p:nvPicPr>
          <p:blipFill>
            <a:blip r:embed="rId16"/>
            <a:stretch>
              <a:fillRect/>
            </a:stretch>
          </p:blipFill>
          <p:spPr>
            <a:xfrm>
              <a:off x="7929" y="14162"/>
              <a:ext cx="193" cy="351"/>
            </a:xfrm>
            <a:prstGeom prst="rect">
              <a:avLst/>
            </a:prstGeom>
          </p:spPr>
        </p:pic>
        <p:pic>
          <p:nvPicPr>
            <p:cNvPr id="52" name="IM 52"/>
            <p:cNvPicPr/>
            <p:nvPr/>
          </p:nvPicPr>
          <p:blipFill>
            <a:blip r:embed="rId17"/>
            <a:stretch>
              <a:fillRect/>
            </a:stretch>
          </p:blipFill>
          <p:spPr>
            <a:xfrm>
              <a:off x="7672" y="14171"/>
              <a:ext cx="190" cy="351"/>
            </a:xfrm>
            <a:prstGeom prst="rect">
              <a:avLst/>
            </a:prstGeom>
          </p:spPr>
        </p:pic>
      </p:grpSp>
      <p:grpSp>
        <p:nvGrpSpPr>
          <p:cNvPr id="35" name="组合 34"/>
          <p:cNvGrpSpPr/>
          <p:nvPr/>
        </p:nvGrpSpPr>
        <p:grpSpPr>
          <a:xfrm>
            <a:off x="349250" y="6727190"/>
            <a:ext cx="6215380" cy="2501900"/>
            <a:chOff x="550" y="10594"/>
            <a:chExt cx="9788" cy="3940"/>
          </a:xfrm>
        </p:grpSpPr>
        <p:pic>
          <p:nvPicPr>
            <p:cNvPr id="17" name="图片 16"/>
            <p:cNvPicPr>
              <a:picLocks noChangeAspect="1"/>
            </p:cNvPicPr>
            <p:nvPr/>
          </p:nvPicPr>
          <p:blipFill>
            <a:blip r:embed="rId18"/>
            <a:srcRect t="15686" r="69583" b="7908"/>
            <a:stretch>
              <a:fillRect/>
            </a:stretch>
          </p:blipFill>
          <p:spPr>
            <a:xfrm>
              <a:off x="733" y="10902"/>
              <a:ext cx="910" cy="1121"/>
            </a:xfrm>
            <a:prstGeom prst="rect">
              <a:avLst/>
            </a:prstGeom>
          </p:spPr>
        </p:pic>
        <p:pic>
          <p:nvPicPr>
            <p:cNvPr id="21" name="图片 20"/>
            <p:cNvPicPr>
              <a:picLocks noChangeAspect="1"/>
            </p:cNvPicPr>
            <p:nvPr/>
          </p:nvPicPr>
          <p:blipFill>
            <a:blip r:embed="rId18"/>
            <a:srcRect l="56090" t="26144" r="6121" b="7908"/>
            <a:stretch>
              <a:fillRect/>
            </a:stretch>
          </p:blipFill>
          <p:spPr>
            <a:xfrm>
              <a:off x="733" y="12140"/>
              <a:ext cx="921" cy="789"/>
            </a:xfrm>
            <a:prstGeom prst="rect">
              <a:avLst/>
            </a:prstGeom>
          </p:spPr>
        </p:pic>
        <p:sp>
          <p:nvSpPr>
            <p:cNvPr id="24" name="文本框 23"/>
            <p:cNvSpPr txBox="1"/>
            <p:nvPr/>
          </p:nvSpPr>
          <p:spPr>
            <a:xfrm>
              <a:off x="737" y="10601"/>
              <a:ext cx="2349" cy="313"/>
            </a:xfrm>
            <a:prstGeom prst="rect">
              <a:avLst/>
            </a:prstGeom>
            <a:noFill/>
          </p:spPr>
          <p:txBody>
            <a:bodyPr rot="0" spcFirstLastPara="0" vert="horz" wrap="square" lIns="91440" tIns="45720" rIns="91440" bIns="45720" numCol="1" spcCol="0" rtlCol="0" fromWordArt="0" anchor="t" anchorCtr="0" forceAA="0" compatLnSpc="0">
              <a:spAutoFit/>
            </a:bodyPr>
            <a:p>
              <a:pPr lvl="0" algn="l">
                <a:buClrTx/>
                <a:buSzTx/>
                <a:buFontTx/>
              </a:pPr>
              <a:r>
                <a:rPr lang="en-US" altLang="zh-CN" sz="700" b="1">
                  <a:solidFill>
                    <a:schemeClr val="accent1">
                      <a:lumMod val="50000"/>
                    </a:schemeClr>
                  </a:solidFill>
                  <a:sym typeface="+mn-ea"/>
                </a:rPr>
                <a:t>I</a:t>
              </a:r>
              <a:r>
                <a:rPr lang="zh-CN" altLang="en-US" sz="700" b="1">
                  <a:solidFill>
                    <a:schemeClr val="accent1">
                      <a:lumMod val="50000"/>
                    </a:schemeClr>
                  </a:solidFill>
                  <a:sym typeface="+mn-ea"/>
                </a:rPr>
                <a:t>nstall fittings</a:t>
              </a:r>
              <a:r>
                <a:rPr lang="zh-CN" altLang="en-US" sz="700" b="1">
                  <a:solidFill>
                    <a:schemeClr val="accent1">
                      <a:lumMod val="50000"/>
                    </a:schemeClr>
                  </a:solidFill>
                  <a:sym typeface="+mn-ea"/>
                </a:rPr>
                <a:t> </a:t>
              </a:r>
              <a:r>
                <a:rPr lang="zh-CN" altLang="en-US" sz="700" b="1">
                  <a:solidFill>
                    <a:schemeClr val="accent1">
                      <a:lumMod val="50000"/>
                    </a:schemeClr>
                  </a:solidFill>
                  <a:sym typeface="+mn-ea"/>
                </a:rPr>
                <a:t>（安装配件）</a:t>
              </a:r>
              <a:endParaRPr lang="zh-CN" altLang="en-US" sz="700" b="1">
                <a:solidFill>
                  <a:schemeClr val="accent1">
                    <a:lumMod val="50000"/>
                  </a:schemeClr>
                </a:solidFill>
                <a:sym typeface="+mn-ea"/>
              </a:endParaRPr>
            </a:p>
          </p:txBody>
        </p:sp>
        <p:pic>
          <p:nvPicPr>
            <p:cNvPr id="27" name="图片 26"/>
            <p:cNvPicPr>
              <a:picLocks noChangeAspect="1"/>
            </p:cNvPicPr>
            <p:nvPr/>
          </p:nvPicPr>
          <p:blipFill>
            <a:blip r:embed="rId19"/>
            <a:stretch>
              <a:fillRect/>
            </a:stretch>
          </p:blipFill>
          <p:spPr>
            <a:xfrm>
              <a:off x="1701" y="10885"/>
              <a:ext cx="1392" cy="2144"/>
            </a:xfrm>
            <a:prstGeom prst="rect">
              <a:avLst/>
            </a:prstGeom>
          </p:spPr>
        </p:pic>
        <p:pic>
          <p:nvPicPr>
            <p:cNvPr id="28" name="图片 27"/>
            <p:cNvPicPr>
              <a:picLocks noChangeAspect="1"/>
            </p:cNvPicPr>
            <p:nvPr/>
          </p:nvPicPr>
          <p:blipFill>
            <a:blip r:embed="rId20"/>
            <a:stretch>
              <a:fillRect/>
            </a:stretch>
          </p:blipFill>
          <p:spPr>
            <a:xfrm>
              <a:off x="3093" y="11002"/>
              <a:ext cx="1194" cy="2027"/>
            </a:xfrm>
            <a:prstGeom prst="rect">
              <a:avLst/>
            </a:prstGeom>
          </p:spPr>
        </p:pic>
        <p:sp>
          <p:nvSpPr>
            <p:cNvPr id="31" name="文本框 30"/>
            <p:cNvSpPr txBox="1"/>
            <p:nvPr/>
          </p:nvSpPr>
          <p:spPr>
            <a:xfrm>
              <a:off x="4308" y="10713"/>
              <a:ext cx="3364" cy="2276"/>
            </a:xfrm>
            <a:prstGeom prst="rect">
              <a:avLst/>
            </a:prstGeom>
            <a:noFill/>
          </p:spPr>
          <p:txBody>
            <a:bodyPr wrap="square" rtlCol="0" anchor="t">
              <a:spAutoFit/>
            </a:bodyPr>
            <a:p>
              <a:r>
                <a:rPr lang="en-US" altLang="zh-CN" sz="400"/>
                <a:t>·</a:t>
              </a:r>
              <a:r>
                <a:rPr lang="zh-CN" altLang="en-US" sz="400"/>
                <a:t>This product is recommended for indoor use. If the product is installed outdoors, it must be ensured that the </a:t>
              </a:r>
              <a:endParaRPr lang="zh-CN" altLang="en-US" sz="400"/>
            </a:p>
            <a:p>
              <a:r>
                <a:rPr lang="zh-CN" altLang="en-US" sz="400"/>
                <a:t>product is not exposed to direct sunlight, wetted by liquid, or blown by strong wind under any circumstances.</a:t>
              </a:r>
              <a:endParaRPr lang="zh-CN" altLang="en-US" sz="400"/>
            </a:p>
            <a:p>
              <a:r>
                <a:rPr lang="zh-CN" altLang="en-US" sz="400"/>
                <a:t>本产品建议室内使用。如果产品安装在室外，必须确保产品在任何情况下都不会受到阳光直射、液体浸湿或强风吹动。</a:t>
              </a:r>
              <a:endParaRPr lang="zh-CN" altLang="en-US" sz="400"/>
            </a:p>
            <a:p>
              <a:r>
                <a:rPr lang="en-US" altLang="zh-CN" sz="400"/>
                <a:t>·</a:t>
              </a:r>
              <a:r>
                <a:rPr lang="zh-CN" altLang="en-US" sz="400"/>
                <a:t>It is recommended to install this product in the place where photovoltaic </a:t>
              </a:r>
              <a:endParaRPr lang="zh-CN" altLang="en-US" sz="400"/>
            </a:p>
            <a:p>
              <a:r>
                <a:rPr lang="zh-CN" altLang="en-US" sz="400"/>
                <a:t>cables, mains cables and capacity are arranged</a:t>
              </a:r>
              <a:endParaRPr lang="zh-CN" altLang="en-US" sz="400"/>
            </a:p>
            <a:p>
              <a:r>
                <a:rPr lang="zh-CN" altLang="en-US" sz="400"/>
                <a:t>建议将本产品安装在有光伏的地方布置电缆、电源电缆和容量</a:t>
              </a:r>
              <a:endParaRPr lang="zh-CN" altLang="en-US" sz="400"/>
            </a:p>
            <a:p>
              <a:r>
                <a:rPr lang="en-US" altLang="zh-CN" sz="400">
                  <a:sym typeface="+mn-ea"/>
                </a:rPr>
                <a:t>·This product is only suitable for vertical wall-to-wall installation. Do not  </a:t>
              </a:r>
              <a:r>
                <a:rPr lang="zh-CN" altLang="en-US" sz="400"/>
                <a:t>lay this product on the ground.</a:t>
              </a:r>
              <a:endParaRPr lang="zh-CN" altLang="en-US" sz="400"/>
            </a:p>
            <a:p>
              <a:r>
                <a:rPr lang="zh-CN" altLang="en-US" sz="400"/>
                <a:t>本产品仅适用于垂直墙对墙安装。不将本产品放在地上。</a:t>
              </a:r>
              <a:endParaRPr lang="zh-CN" altLang="en-US" sz="400"/>
            </a:p>
            <a:p>
              <a:r>
                <a:rPr lang="en-US" altLang="zh-CN" sz="400"/>
                <a:t>·</a:t>
              </a:r>
              <a:r>
                <a:rPr lang="zh-CN" altLang="en-US" sz="400"/>
                <a:t>The mounting surface must be able to bear this weight. Product (~53kg).、</a:t>
              </a:r>
              <a:endParaRPr lang="zh-CN" altLang="en-US" sz="400"/>
            </a:p>
            <a:p>
              <a:r>
                <a:rPr lang="zh-CN" altLang="en-US" sz="400"/>
                <a:t>安装面必须能够承受这一重量。产品(约53千克)。</a:t>
              </a:r>
              <a:endParaRPr lang="zh-CN" altLang="en-US" sz="400"/>
            </a:p>
            <a:p>
              <a:r>
                <a:rPr lang="en-US" altLang="zh-CN" sz="400"/>
                <a:t>·</a:t>
              </a:r>
              <a:r>
                <a:rPr lang="zh-CN" altLang="en-US" sz="400"/>
                <a:t>The suitable operating temperature of the product is 0℃~45℃.</a:t>
              </a:r>
              <a:endParaRPr lang="zh-CN" altLang="en-US" sz="400"/>
            </a:p>
            <a:p>
              <a:r>
                <a:rPr lang="zh-CN" altLang="en-US" sz="400"/>
                <a:t>产品适宜的工作温度为0℃~45℃。</a:t>
              </a:r>
              <a:endParaRPr lang="zh-CN" altLang="en-US" sz="400"/>
            </a:p>
            <a:p>
              <a:r>
                <a:rPr lang="en-US" altLang="zh-CN" sz="400"/>
                <a:t>·Do not install this product in direct sunlight.            </a:t>
              </a:r>
              <a:endParaRPr lang="en-US" altLang="zh-CN" sz="400"/>
            </a:p>
            <a:p>
              <a:r>
                <a:rPr lang="en-US" altLang="zh-CN" sz="400"/>
                <a:t>请勿在阳光直射下安装本产品。</a:t>
              </a:r>
              <a:endParaRPr lang="en-US" altLang="zh-CN" sz="400"/>
            </a:p>
            <a:p>
              <a:r>
                <a:rPr lang="en-US" altLang="zh-CN" sz="400"/>
                <a:t>·Install the product in a clean and cool room.</a:t>
              </a:r>
              <a:endParaRPr lang="en-US" altLang="zh-CN" sz="400"/>
            </a:p>
            <a:p>
              <a:r>
                <a:rPr lang="en-US" altLang="zh-CN" sz="400"/>
                <a:t>将产品安装在干净凉爽的房间内。</a:t>
              </a:r>
              <a:endParaRPr lang="en-US" altLang="zh-CN" sz="400"/>
            </a:p>
            <a:p>
              <a:r>
                <a:rPr lang="en-US" altLang="zh-CN" sz="400"/>
                <a:t>·This product must not be installed or used at an altitude of more than 2000 meters.</a:t>
              </a:r>
              <a:endParaRPr lang="en-US" altLang="zh-CN" sz="400"/>
            </a:p>
            <a:p>
              <a:r>
                <a:rPr lang="en-US" altLang="zh-CN" sz="400"/>
                <a:t>本产品不得在海拔超过的地方安装或使用2000米。</a:t>
              </a:r>
              <a:endParaRPr lang="en-US" altLang="zh-CN" sz="400"/>
            </a:p>
          </p:txBody>
        </p:sp>
        <p:cxnSp>
          <p:nvCxnSpPr>
            <p:cNvPr id="85" name="直接连接符 84"/>
            <p:cNvCxnSpPr/>
            <p:nvPr/>
          </p:nvCxnSpPr>
          <p:spPr>
            <a:xfrm>
              <a:off x="550" y="10594"/>
              <a:ext cx="9735"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6" name="文本框 85"/>
            <p:cNvSpPr txBox="1"/>
            <p:nvPr/>
          </p:nvSpPr>
          <p:spPr>
            <a:xfrm>
              <a:off x="7461" y="10713"/>
              <a:ext cx="2787" cy="1985"/>
            </a:xfrm>
            <a:prstGeom prst="rect">
              <a:avLst/>
            </a:prstGeom>
            <a:noFill/>
          </p:spPr>
          <p:txBody>
            <a:bodyPr wrap="square" rtlCol="0" anchor="t">
              <a:spAutoFit/>
            </a:bodyPr>
            <a:p>
              <a:pPr lvl="0" algn="l">
                <a:buClrTx/>
                <a:buSzTx/>
                <a:buFontTx/>
              </a:pPr>
              <a:r>
                <a:rPr lang="en-US" altLang="zh-CN" sz="400">
                  <a:sym typeface="+mn-ea"/>
                </a:rPr>
                <a:t>·Do not install this product in the place where frequent flooding occurs.</a:t>
              </a:r>
              <a:endParaRPr lang="en-US" altLang="zh-CN" sz="400">
                <a:sym typeface="+mn-ea"/>
              </a:endParaRPr>
            </a:p>
            <a:p>
              <a:pPr lvl="0" algn="l">
                <a:buClrTx/>
                <a:buSzTx/>
                <a:buFontTx/>
              </a:pPr>
              <a:r>
                <a:rPr lang="en-US" altLang="zh-CN" sz="400">
                  <a:sym typeface="+mn-ea"/>
                </a:rPr>
                <a:t>不要将本产品安装在经常淹水的地方。</a:t>
              </a:r>
              <a:endParaRPr lang="en-US" altLang="zh-CN" sz="400">
                <a:sym typeface="+mn-ea"/>
              </a:endParaRPr>
            </a:p>
            <a:p>
              <a:pPr lvl="0" algn="l">
                <a:buClrTx/>
                <a:buSzTx/>
                <a:buFontTx/>
              </a:pPr>
              <a:r>
                <a:rPr lang="en-US" altLang="zh-CN" sz="400">
                  <a:sym typeface="+mn-ea"/>
                </a:rPr>
                <a:t>·Do not install this product in a bathroom with high humidity.</a:t>
              </a:r>
              <a:endParaRPr lang="en-US" altLang="zh-CN" sz="400">
                <a:sym typeface="+mn-ea"/>
              </a:endParaRPr>
            </a:p>
            <a:p>
              <a:pPr lvl="0" algn="l">
                <a:buClrTx/>
                <a:buSzTx/>
                <a:buFontTx/>
              </a:pPr>
              <a:r>
                <a:rPr lang="en-US" altLang="zh-CN" sz="400">
                  <a:sym typeface="+mn-ea"/>
                </a:rPr>
                <a:t>请勿将本产品安装在高湿度的浴室中。</a:t>
              </a:r>
              <a:endParaRPr lang="en-US" altLang="zh-CN" sz="400">
                <a:sym typeface="+mn-ea"/>
              </a:endParaRPr>
            </a:p>
            <a:p>
              <a:pPr lvl="0" algn="l">
                <a:buClrTx/>
                <a:buSzTx/>
                <a:buFontTx/>
              </a:pPr>
              <a:r>
                <a:rPr lang="en-US" altLang="zh-CN" sz="400">
                  <a:sym typeface="+mn-ea"/>
                </a:rPr>
                <a:t>·This product generates low noise at a specific time, and the installation location needs to consider sound insulation.</a:t>
              </a:r>
              <a:endParaRPr lang="en-US" altLang="zh-CN" sz="400">
                <a:sym typeface="+mn-ea"/>
              </a:endParaRPr>
            </a:p>
            <a:p>
              <a:pPr lvl="0" algn="l">
                <a:buClrTx/>
                <a:buSzTx/>
                <a:buFontTx/>
              </a:pPr>
              <a:r>
                <a:rPr lang="en-US" altLang="zh-CN" sz="400">
                  <a:sym typeface="+mn-ea"/>
                </a:rPr>
                <a:t>该产品在特定时间产生低噪音，安装位置需要考虑隔音。</a:t>
              </a:r>
              <a:endParaRPr lang="en-US" altLang="zh-CN" sz="400">
                <a:sym typeface="+mn-ea"/>
              </a:endParaRPr>
            </a:p>
            <a:p>
              <a:pPr lvl="0" algn="l">
                <a:buClrTx/>
                <a:buSzTx/>
                <a:buFontTx/>
              </a:pPr>
              <a:r>
                <a:rPr lang="en-US" altLang="zh-CN" sz="400">
                  <a:sym typeface="+mn-ea"/>
                </a:rPr>
                <a:t>·The noise level may vary depending on the installation location. </a:t>
              </a:r>
              <a:endParaRPr lang="en-US" altLang="zh-CN" sz="400">
                <a:sym typeface="+mn-ea"/>
              </a:endParaRPr>
            </a:p>
            <a:p>
              <a:pPr lvl="0" algn="l">
                <a:buClrTx/>
                <a:buSzTx/>
                <a:buFontTx/>
              </a:pPr>
              <a:r>
                <a:rPr lang="en-US" altLang="zh-CN" sz="400">
                  <a:sym typeface="+mn-ea"/>
                </a:rPr>
                <a:t>噪音水平可能因安装位置而异。</a:t>
              </a:r>
              <a:endParaRPr lang="en-US" altLang="zh-CN" sz="400">
                <a:sym typeface="+mn-ea"/>
              </a:endParaRPr>
            </a:p>
            <a:p>
              <a:pPr lvl="0" algn="l">
                <a:buClrTx/>
                <a:buSzTx/>
                <a:buFontTx/>
              </a:pPr>
              <a:r>
                <a:rPr lang="en-US" altLang="zh-CN" sz="400">
                  <a:sym typeface="+mn-ea"/>
                </a:rPr>
                <a:t>·Do not install the product where there is vibration. </a:t>
              </a:r>
              <a:endParaRPr lang="en-US" altLang="zh-CN" sz="400">
                <a:sym typeface="+mn-ea"/>
              </a:endParaRPr>
            </a:p>
            <a:p>
              <a:pPr lvl="0" algn="l">
                <a:buClrTx/>
                <a:buSzTx/>
                <a:buFontTx/>
              </a:pPr>
              <a:r>
                <a:rPr lang="en-US" altLang="zh-CN" sz="400">
                  <a:sym typeface="+mn-ea"/>
                </a:rPr>
                <a:t>不要将产品安装在有振动的地方。 </a:t>
              </a:r>
              <a:endParaRPr lang="en-US" altLang="zh-CN" sz="400">
                <a:sym typeface="+mn-ea"/>
              </a:endParaRPr>
            </a:p>
            <a:p>
              <a:pPr lvl="0" algn="l">
                <a:buClrTx/>
                <a:buSzTx/>
                <a:buFontTx/>
              </a:pPr>
              <a:r>
                <a:rPr lang="en-US" altLang="zh-CN" sz="400">
                  <a:sym typeface="+mn-ea"/>
                </a:rPr>
                <a:t>·Do not install this product in the place with ammonia, corrosive steam, acid or salt.</a:t>
              </a:r>
              <a:endParaRPr lang="en-US" altLang="zh-CN" sz="400">
                <a:sym typeface="+mn-ea"/>
              </a:endParaRPr>
            </a:p>
            <a:p>
              <a:pPr lvl="0" algn="l">
                <a:buClrTx/>
                <a:buSzTx/>
                <a:buFontTx/>
              </a:pPr>
              <a:r>
                <a:rPr lang="en-US" altLang="zh-CN" sz="400">
                  <a:sym typeface="+mn-ea"/>
                </a:rPr>
                <a:t>请勿将本产品安装在有氨、腐蚀性蒸汽、酸或盐的地方。</a:t>
              </a:r>
              <a:endParaRPr lang="en-US" altLang="zh-CN" sz="400">
                <a:sym typeface="+mn-ea"/>
              </a:endParaRPr>
            </a:p>
            <a:p>
              <a:pPr lvl="0" algn="l">
                <a:buClrTx/>
                <a:buSzTx/>
                <a:buFontTx/>
              </a:pPr>
              <a:r>
                <a:rPr lang="en-US" altLang="zh-CN" sz="400">
                  <a:sym typeface="+mn-ea"/>
                </a:rPr>
                <a:t>·Installed out of the reach of children and pets.</a:t>
              </a:r>
              <a:endParaRPr lang="en-US" altLang="zh-CN" sz="400">
                <a:sym typeface="+mn-ea"/>
              </a:endParaRPr>
            </a:p>
            <a:p>
              <a:pPr lvl="0" algn="l">
                <a:buClrTx/>
                <a:buSzTx/>
                <a:buFontTx/>
              </a:pPr>
              <a:r>
                <a:rPr lang="en-US" altLang="zh-CN" sz="400">
                  <a:sym typeface="+mn-ea"/>
                </a:rPr>
                <a:t>安装在儿童和宠物接触不到的地方。</a:t>
              </a:r>
              <a:endParaRPr lang="en-US" altLang="zh-CN" sz="400">
                <a:sym typeface="+mn-ea"/>
              </a:endParaRPr>
            </a:p>
            <a:p>
              <a:pPr lvl="0" algn="l">
                <a:buClrTx/>
                <a:buSzTx/>
                <a:buFontTx/>
              </a:pPr>
              <a:r>
                <a:rPr lang="en-US" altLang="zh-CN" sz="400">
                  <a:sym typeface="+mn-ea"/>
                </a:rPr>
                <a:t>·Do not install this product in places and environments where large amounts of dust are likely to accumulate.</a:t>
              </a:r>
              <a:endParaRPr lang="en-US" altLang="zh-CN" sz="400">
                <a:sym typeface="+mn-ea"/>
              </a:endParaRPr>
            </a:p>
            <a:p>
              <a:pPr lvl="0" algn="l">
                <a:buClrTx/>
                <a:buSzTx/>
                <a:buFontTx/>
              </a:pPr>
              <a:r>
                <a:rPr lang="en-US" altLang="zh-CN" sz="400">
                  <a:sym typeface="+mn-ea"/>
                </a:rPr>
                <a:t>请勿将本产品安装在可能积聚大量灰尘的地方和环境中。</a:t>
              </a:r>
              <a:endParaRPr lang="en-US" altLang="zh-CN" sz="400">
                <a:sym typeface="+mn-ea"/>
              </a:endParaRPr>
            </a:p>
          </p:txBody>
        </p:sp>
        <p:sp>
          <p:nvSpPr>
            <p:cNvPr id="8" name="文本框 7"/>
            <p:cNvSpPr txBox="1"/>
            <p:nvPr>
              <p:custDataLst>
                <p:tags r:id="rId21"/>
              </p:custDataLst>
            </p:nvPr>
          </p:nvSpPr>
          <p:spPr>
            <a:xfrm>
              <a:off x="733" y="12989"/>
              <a:ext cx="2349" cy="313"/>
            </a:xfrm>
            <a:prstGeom prst="rect">
              <a:avLst/>
            </a:prstGeom>
            <a:noFill/>
          </p:spPr>
          <p:txBody>
            <a:bodyPr rot="0" spcFirstLastPara="0" vert="horz" wrap="square" lIns="91440" tIns="45720" rIns="91440" bIns="45720" numCol="1" spcCol="0" rtlCol="0" fromWordArt="0" anchor="t" anchorCtr="0" forceAA="0" compatLnSpc="0">
              <a:spAutoFit/>
            </a:bodyPr>
            <a:p>
              <a:pPr lvl="0" algn="l">
                <a:buClrTx/>
                <a:buSzTx/>
                <a:buFontTx/>
              </a:pPr>
              <a:r>
                <a:rPr sz="700" b="1">
                  <a:solidFill>
                    <a:schemeClr val="accent1">
                      <a:lumMod val="50000"/>
                    </a:schemeClr>
                  </a:solidFill>
                  <a:sym typeface="+mn-ea"/>
                </a:rPr>
                <a:t>List of Goods</a:t>
              </a:r>
              <a:r>
                <a:rPr lang="zh-CN" altLang="en-US" sz="700" b="1">
                  <a:solidFill>
                    <a:schemeClr val="accent1">
                      <a:lumMod val="50000"/>
                    </a:schemeClr>
                  </a:solidFill>
                  <a:sym typeface="+mn-ea"/>
                </a:rPr>
                <a:t> （产品清单）</a:t>
              </a:r>
              <a:endParaRPr lang="zh-CN" altLang="en-US" sz="700" b="1">
                <a:solidFill>
                  <a:schemeClr val="accent1">
                    <a:lumMod val="50000"/>
                  </a:schemeClr>
                </a:solidFill>
                <a:sym typeface="+mn-ea"/>
              </a:endParaRPr>
            </a:p>
          </p:txBody>
        </p:sp>
        <p:pic>
          <p:nvPicPr>
            <p:cNvPr id="12" name="图片 11"/>
            <p:cNvPicPr>
              <a:picLocks noChangeAspect="1"/>
            </p:cNvPicPr>
            <p:nvPr>
              <p:custDataLst>
                <p:tags r:id="rId22"/>
              </p:custDataLst>
            </p:nvPr>
          </p:nvPicPr>
          <p:blipFill>
            <a:blip r:embed="rId23"/>
            <a:stretch>
              <a:fillRect/>
            </a:stretch>
          </p:blipFill>
          <p:spPr>
            <a:xfrm>
              <a:off x="827" y="13302"/>
              <a:ext cx="3286" cy="1232"/>
            </a:xfrm>
            <a:prstGeom prst="rect">
              <a:avLst/>
            </a:prstGeom>
          </p:spPr>
        </p:pic>
        <p:cxnSp>
          <p:nvCxnSpPr>
            <p:cNvPr id="15" name="直接连接符 14"/>
            <p:cNvCxnSpPr/>
            <p:nvPr>
              <p:custDataLst>
                <p:tags r:id="rId24"/>
              </p:custDataLst>
            </p:nvPr>
          </p:nvCxnSpPr>
          <p:spPr>
            <a:xfrm flipV="1">
              <a:off x="4422" y="13374"/>
              <a:ext cx="5781" cy="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25"/>
              </p:custDataLst>
            </p:nvPr>
          </p:nvCxnSpPr>
          <p:spPr>
            <a:xfrm flipV="1">
              <a:off x="4422" y="13567"/>
              <a:ext cx="5781" cy="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26"/>
              </p:custDataLst>
            </p:nvPr>
          </p:nvCxnSpPr>
          <p:spPr>
            <a:xfrm flipV="1">
              <a:off x="4422" y="13774"/>
              <a:ext cx="5781" cy="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27"/>
              </p:custDataLst>
            </p:nvPr>
          </p:nvCxnSpPr>
          <p:spPr>
            <a:xfrm flipV="1">
              <a:off x="4422" y="13974"/>
              <a:ext cx="5781" cy="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28"/>
              </p:custDataLst>
            </p:nvPr>
          </p:nvCxnSpPr>
          <p:spPr>
            <a:xfrm flipV="1">
              <a:off x="4422" y="14174"/>
              <a:ext cx="5781" cy="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29"/>
              </p:custDataLst>
            </p:nvPr>
          </p:nvCxnSpPr>
          <p:spPr>
            <a:xfrm flipV="1">
              <a:off x="4422" y="14381"/>
              <a:ext cx="5781" cy="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30"/>
              </p:custDataLst>
            </p:nvPr>
          </p:nvSpPr>
          <p:spPr>
            <a:xfrm>
              <a:off x="4339" y="13380"/>
              <a:ext cx="4228" cy="187"/>
            </a:xfrm>
            <a:prstGeom prst="rect">
              <a:avLst/>
            </a:prstGeom>
            <a:noFill/>
          </p:spPr>
          <p:txBody>
            <a:bodyPr wrap="square" rtlCol="0" anchor="t">
              <a:noAutofit/>
            </a:bodyPr>
            <a:p>
              <a:pPr lvl="0" algn="l">
                <a:lnSpc>
                  <a:spcPct val="70000"/>
                </a:lnSpc>
                <a:buClrTx/>
                <a:buSzTx/>
                <a:buFontTx/>
              </a:pPr>
              <a:r>
                <a:rPr lang="en-US" altLang="zh-CN" sz="600">
                  <a:solidFill>
                    <a:schemeClr val="accent1">
                      <a:lumMod val="50000"/>
                    </a:schemeClr>
                  </a:solidFill>
                  <a:sym typeface="+mn-ea"/>
                </a:rPr>
                <a:t> NO          </a:t>
              </a:r>
              <a:r>
                <a:rPr lang="en-US" altLang="zh-CN" sz="500">
                  <a:solidFill>
                    <a:schemeClr val="accent1">
                      <a:lumMod val="50000"/>
                    </a:schemeClr>
                  </a:solidFill>
                  <a:sym typeface="+mn-ea"/>
                </a:rPr>
                <a:t> Project(</a:t>
              </a:r>
              <a:r>
                <a:rPr lang="zh-CN" altLang="en-US" sz="500">
                  <a:solidFill>
                    <a:schemeClr val="accent1">
                      <a:lumMod val="50000"/>
                    </a:schemeClr>
                  </a:solidFill>
                  <a:sym typeface="+mn-ea"/>
                </a:rPr>
                <a:t>项目</a:t>
              </a:r>
              <a:r>
                <a:rPr lang="en-US" altLang="zh-CN" sz="500">
                  <a:solidFill>
                    <a:schemeClr val="accent1">
                      <a:lumMod val="50000"/>
                    </a:schemeClr>
                  </a:solidFill>
                  <a:sym typeface="+mn-ea"/>
                </a:rPr>
                <a:t>)                                 Explanation(说明)</a:t>
              </a:r>
              <a:endParaRPr lang="en-US" altLang="zh-CN" sz="500">
                <a:solidFill>
                  <a:schemeClr val="accent1">
                    <a:lumMod val="50000"/>
                  </a:schemeClr>
                </a:solidFill>
                <a:sym typeface="+mn-ea"/>
              </a:endParaRPr>
            </a:p>
          </p:txBody>
        </p:sp>
        <p:sp>
          <p:nvSpPr>
            <p:cNvPr id="25" name="文本框 24"/>
            <p:cNvSpPr txBox="1"/>
            <p:nvPr>
              <p:custDataLst>
                <p:tags r:id="rId31"/>
              </p:custDataLst>
            </p:nvPr>
          </p:nvSpPr>
          <p:spPr>
            <a:xfrm>
              <a:off x="4339" y="13584"/>
              <a:ext cx="4523" cy="189"/>
            </a:xfrm>
            <a:prstGeom prst="rect">
              <a:avLst/>
            </a:prstGeom>
            <a:noFill/>
          </p:spPr>
          <p:txBody>
            <a:bodyPr wrap="square" rtlCol="0" anchor="t">
              <a:noAutofit/>
            </a:bodyPr>
            <a:p>
              <a:pPr lvl="0" algn="l">
                <a:lnSpc>
                  <a:spcPct val="70000"/>
                </a:lnSpc>
                <a:buClrTx/>
                <a:buSzTx/>
                <a:buFontTx/>
              </a:pPr>
              <a:r>
                <a:rPr lang="en-US" altLang="zh-CN" sz="600">
                  <a:solidFill>
                    <a:schemeClr val="accent1">
                      <a:lumMod val="50000"/>
                    </a:schemeClr>
                  </a:solidFill>
                  <a:sym typeface="+mn-ea"/>
                </a:rPr>
                <a:t>  1          Powerporter 12.0         </a:t>
              </a:r>
              <a:r>
                <a:rPr lang="en-US" altLang="zh-CN" sz="500">
                  <a:solidFill>
                    <a:schemeClr val="accent1">
                      <a:lumMod val="50000"/>
                    </a:schemeClr>
                  </a:solidFill>
                  <a:sym typeface="+mn-ea"/>
                </a:rPr>
                <a:t>           </a:t>
              </a:r>
              <a:r>
                <a:rPr lang="en-US" altLang="zh-CN" sz="400">
                  <a:solidFill>
                    <a:schemeClr val="accent1">
                      <a:lumMod val="50000"/>
                    </a:schemeClr>
                  </a:solidFill>
                  <a:sym typeface="+mn-ea"/>
                </a:rPr>
                <a:t>Energy storage batiery.(储能电池)</a:t>
              </a:r>
              <a:endParaRPr lang="en-US" altLang="zh-CN" sz="400">
                <a:solidFill>
                  <a:schemeClr val="accent1">
                    <a:lumMod val="50000"/>
                  </a:schemeClr>
                </a:solidFill>
                <a:sym typeface="+mn-ea"/>
              </a:endParaRPr>
            </a:p>
          </p:txBody>
        </p:sp>
        <p:sp>
          <p:nvSpPr>
            <p:cNvPr id="26" name="文本框 25"/>
            <p:cNvSpPr txBox="1"/>
            <p:nvPr>
              <p:custDataLst>
                <p:tags r:id="rId32"/>
              </p:custDataLst>
            </p:nvPr>
          </p:nvSpPr>
          <p:spPr>
            <a:xfrm>
              <a:off x="4344" y="13789"/>
              <a:ext cx="5994" cy="200"/>
            </a:xfrm>
            <a:prstGeom prst="rect">
              <a:avLst/>
            </a:prstGeom>
            <a:noFill/>
          </p:spPr>
          <p:txBody>
            <a:bodyPr wrap="square" rtlCol="0" anchor="t">
              <a:noAutofit/>
            </a:bodyPr>
            <a:p>
              <a:pPr lvl="0" algn="l">
                <a:lnSpc>
                  <a:spcPct val="70000"/>
                </a:lnSpc>
                <a:buClrTx/>
                <a:buSzTx/>
                <a:buFontTx/>
              </a:pPr>
              <a:r>
                <a:rPr lang="en-US" altLang="zh-CN" sz="600">
                  <a:solidFill>
                    <a:schemeClr val="accent1">
                      <a:lumMod val="50000"/>
                    </a:schemeClr>
                  </a:solidFill>
                  <a:sym typeface="+mn-ea"/>
                </a:rPr>
                <a:t>  2          Power Cables×2                  </a:t>
              </a:r>
              <a:r>
                <a:rPr lang="en-US" altLang="zh-CN" sz="500">
                  <a:solidFill>
                    <a:schemeClr val="accent1">
                      <a:lumMod val="50000"/>
                    </a:schemeClr>
                  </a:solidFill>
                  <a:sym typeface="+mn-ea"/>
                </a:rPr>
                <a:t> </a:t>
              </a:r>
              <a:r>
                <a:rPr lang="en-US" altLang="zh-CN" sz="400">
                  <a:solidFill>
                    <a:schemeClr val="accent1">
                      <a:lumMod val="50000"/>
                    </a:schemeClr>
                  </a:solidFill>
                  <a:sym typeface="+mn-ea"/>
                </a:rPr>
                <a:t>Connect with the inverter to carry out power transmission with it.(与变频器连接，与变频器进行功率传输)</a:t>
              </a:r>
              <a:endParaRPr lang="en-US" altLang="zh-CN" sz="400">
                <a:solidFill>
                  <a:schemeClr val="accent1">
                    <a:lumMod val="50000"/>
                  </a:schemeClr>
                </a:solidFill>
                <a:sym typeface="+mn-ea"/>
              </a:endParaRPr>
            </a:p>
          </p:txBody>
        </p:sp>
        <p:sp>
          <p:nvSpPr>
            <p:cNvPr id="30" name="文本框 29"/>
            <p:cNvSpPr txBox="1"/>
            <p:nvPr>
              <p:custDataLst>
                <p:tags r:id="rId33"/>
              </p:custDataLst>
            </p:nvPr>
          </p:nvSpPr>
          <p:spPr>
            <a:xfrm>
              <a:off x="4339" y="13989"/>
              <a:ext cx="5640" cy="192"/>
            </a:xfrm>
            <a:prstGeom prst="rect">
              <a:avLst/>
            </a:prstGeom>
            <a:noFill/>
          </p:spPr>
          <p:txBody>
            <a:bodyPr wrap="square" rtlCol="0" anchor="t">
              <a:noAutofit/>
            </a:bodyPr>
            <a:p>
              <a:pPr lvl="0" algn="l">
                <a:lnSpc>
                  <a:spcPct val="70000"/>
                </a:lnSpc>
                <a:buClrTx/>
                <a:buSzTx/>
                <a:buFontTx/>
              </a:pPr>
              <a:r>
                <a:rPr lang="en-US" altLang="zh-CN" sz="600">
                  <a:solidFill>
                    <a:schemeClr val="accent1">
                      <a:lumMod val="50000"/>
                    </a:schemeClr>
                  </a:solidFill>
                  <a:sym typeface="+mn-ea"/>
                </a:rPr>
                <a:t>  3          COM Cable×1                       </a:t>
              </a:r>
              <a:r>
                <a:rPr lang="en-US" altLang="zh-CN" sz="400">
                  <a:solidFill>
                    <a:schemeClr val="accent1">
                      <a:lumMod val="50000"/>
                    </a:schemeClr>
                  </a:solidFill>
                  <a:sym typeface="+mn-ea"/>
                </a:rPr>
                <a:t>Connect with inverter and communicate with it(连接变频器并与之通信)</a:t>
              </a:r>
              <a:endParaRPr lang="en-US" altLang="zh-CN" sz="400">
                <a:solidFill>
                  <a:schemeClr val="accent1">
                    <a:lumMod val="50000"/>
                  </a:schemeClr>
                </a:solidFill>
                <a:sym typeface="+mn-ea"/>
              </a:endParaRPr>
            </a:p>
          </p:txBody>
        </p:sp>
        <p:sp>
          <p:nvSpPr>
            <p:cNvPr id="33" name="文本框 32"/>
            <p:cNvSpPr txBox="1"/>
            <p:nvPr>
              <p:custDataLst>
                <p:tags r:id="rId34"/>
              </p:custDataLst>
            </p:nvPr>
          </p:nvSpPr>
          <p:spPr>
            <a:xfrm>
              <a:off x="4339" y="14196"/>
              <a:ext cx="4229" cy="192"/>
            </a:xfrm>
            <a:prstGeom prst="rect">
              <a:avLst/>
            </a:prstGeom>
            <a:noFill/>
          </p:spPr>
          <p:txBody>
            <a:bodyPr wrap="square" rtlCol="0" anchor="t">
              <a:noAutofit/>
            </a:bodyPr>
            <a:p>
              <a:pPr lvl="0" algn="l">
                <a:lnSpc>
                  <a:spcPct val="70000"/>
                </a:lnSpc>
                <a:buClrTx/>
                <a:buSzTx/>
                <a:buFontTx/>
              </a:pPr>
              <a:r>
                <a:rPr lang="en-US" altLang="zh-CN" sz="600">
                  <a:solidFill>
                    <a:schemeClr val="accent1">
                      <a:lumMod val="50000"/>
                    </a:schemeClr>
                  </a:solidFill>
                  <a:sym typeface="+mn-ea"/>
                </a:rPr>
                <a:t>  4          User Manual×1</a:t>
              </a:r>
              <a:endParaRPr lang="en-US" altLang="zh-CN" sz="600">
                <a:solidFill>
                  <a:schemeClr val="accent1">
                    <a:lumMod val="50000"/>
                  </a:schemeClr>
                </a:solidFill>
                <a:sym typeface="+mn-ea"/>
              </a:endParaRPr>
            </a:p>
          </p:txBody>
        </p:sp>
      </p:grpSp>
      <p:pic>
        <p:nvPicPr>
          <p:cNvPr id="6" name="图片 5" descr="e884384278016faeb00f4f73bb94342"/>
          <p:cNvPicPr>
            <a:picLocks noChangeAspect="1"/>
          </p:cNvPicPr>
          <p:nvPr/>
        </p:nvPicPr>
        <p:blipFill>
          <a:blip r:embed="rId35"/>
          <a:stretch>
            <a:fillRect/>
          </a:stretch>
        </p:blipFill>
        <p:spPr>
          <a:xfrm>
            <a:off x="24130" y="9333865"/>
            <a:ext cx="6858000" cy="569595"/>
          </a:xfrm>
          <a:prstGeom prst="rect">
            <a:avLst/>
          </a:prstGeom>
        </p:spPr>
      </p:pic>
    </p:spTree>
    <p:custDataLst>
      <p:tags r:id="rId3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PP_MARK_KEY" val="9904d280-6f2a-49dc-ae54-811b73f629e9"/>
  <p:tag name="COMMONDATA" val="eyJoZGlkIjoiOWU1ZWJmY2Q4ZjdjZjAyM2IyYzE2OTE3YTI2NDliZmI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7298</Words>
  <Application>WPS 演示</Application>
  <PresentationFormat>宽屏</PresentationFormat>
  <Paragraphs>207</Paragraphs>
  <Slides>2</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Wingdings</vt:lpstr>
      <vt:lpstr>Arial</vt:lpstr>
      <vt:lpstr>Times New Roman</vt:lpstr>
      <vt:lpstr>微软雅黑</vt:lpstr>
      <vt:lpstr>Arial Unicode MS</vt:lpstr>
      <vt:lpstr>Calibri</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清清之秋</cp:lastModifiedBy>
  <cp:revision>183</cp:revision>
  <dcterms:created xsi:type="dcterms:W3CDTF">2019-06-19T02:08:00Z</dcterms:created>
  <dcterms:modified xsi:type="dcterms:W3CDTF">2023-03-09T03:30:58Z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D7B721FC76134FDC8BBA38A156CD9203</vt:lpwstr>
  </property>
</Properties>
</file>